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2"/>
  </p:notesMasterIdLst>
  <p:sldIdLst>
    <p:sldId id="594" r:id="rId2"/>
    <p:sldId id="627" r:id="rId3"/>
    <p:sldId id="629" r:id="rId4"/>
    <p:sldId id="506" r:id="rId5"/>
    <p:sldId id="517" r:id="rId6"/>
    <p:sldId id="516" r:id="rId7"/>
    <p:sldId id="505" r:id="rId8"/>
    <p:sldId id="446" r:id="rId9"/>
    <p:sldId id="681" r:id="rId10"/>
    <p:sldId id="510" r:id="rId11"/>
    <p:sldId id="608" r:id="rId12"/>
    <p:sldId id="592" r:id="rId13"/>
    <p:sldId id="559" r:id="rId14"/>
    <p:sldId id="560" r:id="rId15"/>
    <p:sldId id="561" r:id="rId16"/>
    <p:sldId id="562" r:id="rId17"/>
    <p:sldId id="590" r:id="rId18"/>
    <p:sldId id="527" r:id="rId19"/>
    <p:sldId id="643" r:id="rId20"/>
    <p:sldId id="642" r:id="rId21"/>
    <p:sldId id="663" r:id="rId22"/>
    <p:sldId id="650" r:id="rId23"/>
    <p:sldId id="605" r:id="rId24"/>
    <p:sldId id="617" r:id="rId25"/>
    <p:sldId id="616" r:id="rId26"/>
    <p:sldId id="564" r:id="rId27"/>
    <p:sldId id="565" r:id="rId28"/>
    <p:sldId id="649" r:id="rId29"/>
    <p:sldId id="652" r:id="rId30"/>
    <p:sldId id="656" r:id="rId31"/>
    <p:sldId id="657" r:id="rId32"/>
    <p:sldId id="647" r:id="rId33"/>
    <p:sldId id="678" r:id="rId34"/>
    <p:sldId id="662" r:id="rId35"/>
    <p:sldId id="618" r:id="rId36"/>
    <p:sldId id="620" r:id="rId37"/>
    <p:sldId id="660" r:id="rId38"/>
    <p:sldId id="677" r:id="rId39"/>
    <p:sldId id="661" r:id="rId40"/>
    <p:sldId id="658" r:id="rId41"/>
    <p:sldId id="680" r:id="rId42"/>
    <p:sldId id="682" r:id="rId43"/>
    <p:sldId id="665" r:id="rId44"/>
    <p:sldId id="614" r:id="rId45"/>
    <p:sldId id="615" r:id="rId46"/>
    <p:sldId id="631" r:id="rId47"/>
    <p:sldId id="667" r:id="rId48"/>
    <p:sldId id="668" r:id="rId49"/>
    <p:sldId id="664" r:id="rId50"/>
    <p:sldId id="669" r:id="rId51"/>
    <p:sldId id="666" r:id="rId52"/>
    <p:sldId id="576" r:id="rId53"/>
    <p:sldId id="528" r:id="rId54"/>
    <p:sldId id="633" r:id="rId55"/>
    <p:sldId id="580" r:id="rId56"/>
    <p:sldId id="674" r:id="rId57"/>
    <p:sldId id="683" r:id="rId58"/>
    <p:sldId id="676" r:id="rId59"/>
    <p:sldId id="490" r:id="rId60"/>
    <p:sldId id="491" r:id="rId6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333" autoAdjust="0"/>
  </p:normalViewPr>
  <p:slideViewPr>
    <p:cSldViewPr>
      <p:cViewPr varScale="1">
        <p:scale>
          <a:sx n="63" d="100"/>
          <a:sy n="63" d="100"/>
        </p:scale>
        <p:origin x="138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image" Target="../media/image5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64DB847-A7C6-423F-B771-46A6092732E3}" type="datetimeFigureOut">
              <a:rPr lang="en-US"/>
              <a:pPr>
                <a:defRPr/>
              </a:pPr>
              <a:t>11/13/2017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37FC56A9-71FA-49A8-A49B-73E0C4B6E0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1537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100064"/>
            <a:ext cx="7772400" cy="838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319264"/>
            <a:ext cx="6400800" cy="533400"/>
          </a:xfrm>
        </p:spPr>
        <p:txBody>
          <a:bodyPr/>
          <a:lstStyle>
            <a:lvl1pPr marL="0" indent="0" algn="ctr">
              <a:buNone/>
              <a:defRPr i="1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071563" y="6488113"/>
            <a:ext cx="3500437" cy="369887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382000" cy="5059363"/>
          </a:xfrm>
        </p:spPr>
        <p:txBody>
          <a:bodyPr/>
          <a:lstStyle>
            <a:lvl1pPr>
              <a:buSzPct val="60000"/>
              <a:buFontTx/>
              <a:buBlip>
                <a:blip r:embed="rId2"/>
              </a:buBlip>
              <a:defRPr/>
            </a:lvl1pPr>
            <a:lvl2pPr>
              <a:buSzPct val="60000"/>
              <a:buFontTx/>
              <a:buBlip>
                <a:blip r:embed="rId3"/>
              </a:buBlip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915400" cy="762000"/>
          </a:xfrm>
        </p:spPr>
        <p:txBody>
          <a:bodyPr/>
          <a:lstStyle>
            <a:lvl1pPr marL="182880" algn="l"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499992" y="6492875"/>
            <a:ext cx="3744416" cy="365125"/>
          </a:xfrm>
        </p:spPr>
        <p:txBody>
          <a:bodyPr/>
          <a:lstStyle>
            <a:lvl1pPr algn="l">
              <a:defRPr baseline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6492875"/>
            <a:ext cx="1066800" cy="365125"/>
          </a:xfrm>
        </p:spPr>
        <p:txBody>
          <a:bodyPr/>
          <a:lstStyle>
            <a:lvl1pPr>
              <a:defRPr baseline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BC7FEBF-A170-470C-A369-F0D066FB58E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764704"/>
            <a:ext cx="9144000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cap="none" spc="0">
              <a:ln w="18415" cmpd="sng">
                <a:noFill/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A967A5-F7DA-46D7-8A43-3B486839AC3F}" type="datetime1">
              <a:rPr lang="en-US" smtClean="0"/>
              <a:pPr>
                <a:defRPr/>
              </a:pPr>
              <a:t>11/13/2017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F2F621-4695-46C1-8607-7F4A48817B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6477000"/>
            <a:ext cx="4572000" cy="381000"/>
          </a:xfrm>
          <a:prstGeom prst="rect">
            <a:avLst/>
          </a:prstGeom>
          <a:solidFill>
            <a:srgbClr val="3333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477000"/>
            <a:ext cx="4572000" cy="381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rgbClr val="3333B2"/>
              </a:gs>
            </a:gsLst>
            <a:lin ang="10800000" scaled="1"/>
            <a:tileRect/>
          </a:gradFill>
          <a:ln>
            <a:noFill/>
          </a:ln>
          <a:effectLst>
            <a:outerShdw blurRad="50800" dist="88900" dir="54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071563" y="6488113"/>
            <a:ext cx="3500437" cy="369887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>
                <a:solidFill>
                  <a:schemeClr val="bg1"/>
                </a:solidFill>
                <a:latin typeface="+mn-lt"/>
                <a:cs typeface="+mn-cs"/>
              </a:rPr>
              <a:t>Vu Pham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066800"/>
            <a:ext cx="4267200" cy="5059363"/>
          </a:xfrm>
        </p:spPr>
        <p:txBody>
          <a:bodyPr/>
          <a:lstStyle>
            <a:lvl1pPr>
              <a:buSzPct val="60000"/>
              <a:buFontTx/>
              <a:buBlip>
                <a:blip r:embed="rId2"/>
              </a:buBlip>
              <a:defRPr sz="2800"/>
            </a:lvl1pPr>
            <a:lvl2pPr>
              <a:buSzPct val="60000"/>
              <a:buFontTx/>
              <a:buBlip>
                <a:blip r:embed="rId2"/>
              </a:buBlip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4267200" cy="5059363"/>
          </a:xfrm>
        </p:spPr>
        <p:txBody>
          <a:bodyPr/>
          <a:lstStyle>
            <a:lvl1pPr>
              <a:buSzPct val="60000"/>
              <a:buFontTx/>
              <a:buBlip>
                <a:blip r:embed="rId2"/>
              </a:buBlip>
              <a:defRPr sz="2800"/>
            </a:lvl1pPr>
            <a:lvl2pPr>
              <a:buSzPct val="60000"/>
              <a:buFontTx/>
              <a:buBlip>
                <a:blip r:embed="rId2"/>
              </a:buBlip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839200" cy="762000"/>
          </a:xfrm>
        </p:spPr>
        <p:txBody>
          <a:bodyPr/>
          <a:lstStyle>
            <a:lvl1pPr marL="182880" algn="l"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1066800" cy="365125"/>
          </a:xfrm>
        </p:spPr>
        <p:txBody>
          <a:bodyPr/>
          <a:lstStyle>
            <a:lvl1pPr>
              <a:defRPr baseline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6BB3755C-257B-40EF-914F-C63EC2C25EB9}" type="datetime1">
              <a:rPr lang="en-US" smtClean="0"/>
              <a:pPr>
                <a:defRPr/>
              </a:pPr>
              <a:t>11/13/2017</a:t>
            </a:fld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0" y="6492875"/>
            <a:ext cx="3505200" cy="365125"/>
          </a:xfrm>
        </p:spPr>
        <p:txBody>
          <a:bodyPr/>
          <a:lstStyle>
            <a:lvl1pPr algn="l">
              <a:defRPr baseline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492875"/>
            <a:ext cx="1066800" cy="365125"/>
          </a:xfrm>
        </p:spPr>
        <p:txBody>
          <a:bodyPr/>
          <a:lstStyle>
            <a:lvl1pPr>
              <a:defRPr baseline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CA58546F-1E4E-426D-9940-5EB4B4A746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72000" y="6477000"/>
            <a:ext cx="4572000" cy="381000"/>
          </a:xfrm>
          <a:prstGeom prst="rect">
            <a:avLst/>
          </a:prstGeom>
          <a:solidFill>
            <a:srgbClr val="3333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6477000"/>
            <a:ext cx="4572000" cy="381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rgbClr val="3333B2"/>
              </a:gs>
            </a:gsLst>
            <a:lin ang="10800000" scaled="1"/>
            <a:tileRect/>
          </a:gradFill>
          <a:ln>
            <a:noFill/>
          </a:ln>
          <a:effectLst>
            <a:outerShdw blurRad="50800" dist="88900" dir="54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071563" y="6488113"/>
            <a:ext cx="3500437" cy="369887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>
                <a:solidFill>
                  <a:schemeClr val="bg1"/>
                </a:solidFill>
                <a:latin typeface="+mn-lt"/>
                <a:cs typeface="+mn-cs"/>
              </a:rPr>
              <a:t>Vu Pham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9060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76400"/>
            <a:ext cx="4040188" cy="4449763"/>
          </a:xfrm>
        </p:spPr>
        <p:txBody>
          <a:bodyPr/>
          <a:lstStyle>
            <a:lvl1pPr>
              <a:buSzPct val="60000"/>
              <a:buFontTx/>
              <a:buBlip>
                <a:blip r:embed="rId2"/>
              </a:buBlip>
              <a:defRPr sz="2400"/>
            </a:lvl1pPr>
            <a:lvl2pPr>
              <a:buSzPct val="60000"/>
              <a:buFontTx/>
              <a:buBlip>
                <a:blip r:embed="rId2"/>
              </a:buBlip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99060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76400"/>
            <a:ext cx="4041775" cy="4449763"/>
          </a:xfrm>
        </p:spPr>
        <p:txBody>
          <a:bodyPr/>
          <a:lstStyle>
            <a:lvl1pPr>
              <a:buSzPct val="60000"/>
              <a:buFontTx/>
              <a:buBlip>
                <a:blip r:embed="rId2"/>
              </a:buBlip>
              <a:defRPr sz="2400"/>
            </a:lvl1pPr>
            <a:lvl2pPr>
              <a:buSzPct val="60000"/>
              <a:buFontTx/>
              <a:buBlip>
                <a:blip r:embed="rId2"/>
              </a:buBlip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839200" cy="762000"/>
          </a:xfrm>
        </p:spPr>
        <p:txBody>
          <a:bodyPr/>
          <a:lstStyle>
            <a:lvl1pPr marL="182880" algn="l"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Date Placeholder 6"/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1066800" cy="365125"/>
          </a:xfrm>
        </p:spPr>
        <p:txBody>
          <a:bodyPr/>
          <a:lstStyle>
            <a:lvl1pPr>
              <a:defRPr baseline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B54F0ED-8B41-4234-9C79-D39B9F8DD3BC}" type="datetime1">
              <a:rPr lang="en-US" smtClean="0"/>
              <a:pPr>
                <a:defRPr/>
              </a:pPr>
              <a:t>11/13/2017</a:t>
            </a:fld>
            <a:endParaRPr lang="en-US"/>
          </a:p>
        </p:txBody>
      </p:sp>
      <p:sp>
        <p:nvSpPr>
          <p:cNvPr id="12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0" y="6492875"/>
            <a:ext cx="3505200" cy="365125"/>
          </a:xfrm>
        </p:spPr>
        <p:txBody>
          <a:bodyPr/>
          <a:lstStyle>
            <a:lvl1pPr algn="l">
              <a:defRPr baseline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077200" y="6492875"/>
            <a:ext cx="1066800" cy="365125"/>
          </a:xfrm>
        </p:spPr>
        <p:txBody>
          <a:bodyPr/>
          <a:lstStyle>
            <a:lvl1pPr>
              <a:defRPr baseline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F25B14B-C98E-4C14-96E7-18DD3A29C1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rgbClr val="3333B2"/>
              </a:gs>
            </a:gsLst>
            <a:lin ang="10800000" scaled="1"/>
            <a:tileRect/>
          </a:gradFill>
          <a:ln>
            <a:noFill/>
          </a:ln>
          <a:effectLst>
            <a:outerShdw blurRad="50800" dist="88900" dir="54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572000" y="6477000"/>
            <a:ext cx="4572000" cy="381000"/>
          </a:xfrm>
          <a:prstGeom prst="rect">
            <a:avLst/>
          </a:prstGeom>
          <a:solidFill>
            <a:srgbClr val="3333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477000"/>
            <a:ext cx="4572000" cy="381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915400" cy="762000"/>
          </a:xfrm>
        </p:spPr>
        <p:txBody>
          <a:bodyPr/>
          <a:lstStyle>
            <a:lvl1pPr marL="182880" algn="l"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1066800" y="6477000"/>
            <a:ext cx="3505200" cy="381000"/>
          </a:xfrm>
        </p:spPr>
        <p:txBody>
          <a:bodyPr anchor="ctr">
            <a:normAutofit/>
          </a:bodyPr>
          <a:lstStyle>
            <a:lvl1pPr algn="r">
              <a:buNone/>
              <a:defRPr lang="en-US" sz="1200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 baseline="0">
                <a:solidFill>
                  <a:schemeClr val="bg1"/>
                </a:solidFill>
              </a:defRPr>
            </a:lvl2pPr>
            <a:lvl3pPr>
              <a:defRPr baseline="0">
                <a:solidFill>
                  <a:schemeClr val="bg1"/>
                </a:solidFill>
              </a:defRPr>
            </a:lvl3pPr>
            <a:lvl4pPr>
              <a:defRPr baseline="0">
                <a:solidFill>
                  <a:schemeClr val="bg1"/>
                </a:solidFill>
              </a:defRPr>
            </a:lvl4pPr>
            <a:lvl5pPr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>
          <a:xfrm>
            <a:off x="0" y="6492875"/>
            <a:ext cx="1066800" cy="365125"/>
          </a:xfrm>
        </p:spPr>
        <p:txBody>
          <a:bodyPr/>
          <a:lstStyle>
            <a:lvl1pPr>
              <a:defRPr baseline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F986CBA1-64C7-4D1E-B26F-A7F5F7AFB030}" type="datetime1">
              <a:rPr lang="en-US" smtClean="0"/>
              <a:pPr>
                <a:defRPr/>
              </a:pPr>
              <a:t>11/13/2017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5"/>
          </p:nvPr>
        </p:nvSpPr>
        <p:spPr>
          <a:xfrm>
            <a:off x="4572000" y="6492875"/>
            <a:ext cx="3505200" cy="365125"/>
          </a:xfrm>
        </p:spPr>
        <p:txBody>
          <a:bodyPr/>
          <a:lstStyle>
            <a:lvl1pPr algn="l">
              <a:defRPr baseline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6"/>
          </p:nvPr>
        </p:nvSpPr>
        <p:spPr>
          <a:xfrm>
            <a:off x="8077200" y="6492875"/>
            <a:ext cx="1066800" cy="365125"/>
          </a:xfrm>
        </p:spPr>
        <p:txBody>
          <a:bodyPr/>
          <a:lstStyle>
            <a:lvl1pPr>
              <a:defRPr baseline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F8ABFDA-DAF0-4496-8136-3108F5781C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72000" y="6477000"/>
            <a:ext cx="4572000" cy="381000"/>
          </a:xfrm>
          <a:prstGeom prst="rect">
            <a:avLst/>
          </a:prstGeom>
          <a:solidFill>
            <a:srgbClr val="3333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477000"/>
            <a:ext cx="4572000" cy="381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1066800" y="6477000"/>
            <a:ext cx="3505200" cy="381000"/>
          </a:xfrm>
        </p:spPr>
        <p:txBody>
          <a:bodyPr anchor="ctr">
            <a:normAutofit/>
          </a:bodyPr>
          <a:lstStyle>
            <a:lvl1pPr algn="r">
              <a:buNone/>
              <a:defRPr lang="en-US" sz="1200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 baseline="0">
                <a:solidFill>
                  <a:schemeClr val="bg1"/>
                </a:solidFill>
              </a:defRPr>
            </a:lvl2pPr>
            <a:lvl3pPr>
              <a:defRPr baseline="0">
                <a:solidFill>
                  <a:schemeClr val="bg1"/>
                </a:solidFill>
              </a:defRPr>
            </a:lvl3pPr>
            <a:lvl4pPr>
              <a:defRPr baseline="0">
                <a:solidFill>
                  <a:schemeClr val="bg1"/>
                </a:solidFill>
              </a:defRPr>
            </a:lvl4pPr>
            <a:lvl5pPr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6"/>
          <p:cNvSpPr>
            <a:spLocks noGrp="1"/>
          </p:cNvSpPr>
          <p:nvPr>
            <p:ph type="dt" sz="half" idx="14"/>
          </p:nvPr>
        </p:nvSpPr>
        <p:spPr>
          <a:xfrm>
            <a:off x="0" y="6492875"/>
            <a:ext cx="1066800" cy="365125"/>
          </a:xfrm>
        </p:spPr>
        <p:txBody>
          <a:bodyPr/>
          <a:lstStyle>
            <a:lvl1pPr>
              <a:defRPr baseline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0BEF312-9C06-4F70-931F-6D7B65CD0244}" type="datetime1">
              <a:rPr lang="en-US" smtClean="0"/>
              <a:pPr>
                <a:defRPr/>
              </a:pPr>
              <a:t>11/13/2017</a:t>
            </a:fld>
            <a:endParaRPr lang="en-US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15"/>
          </p:nvPr>
        </p:nvSpPr>
        <p:spPr>
          <a:xfrm>
            <a:off x="4572000" y="6492875"/>
            <a:ext cx="3505200" cy="365125"/>
          </a:xfrm>
        </p:spPr>
        <p:txBody>
          <a:bodyPr/>
          <a:lstStyle>
            <a:lvl1pPr algn="l">
              <a:defRPr baseline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6"/>
          </p:nvPr>
        </p:nvSpPr>
        <p:spPr>
          <a:xfrm>
            <a:off x="8077200" y="6492875"/>
            <a:ext cx="1066800" cy="365125"/>
          </a:xfrm>
        </p:spPr>
        <p:txBody>
          <a:bodyPr/>
          <a:lstStyle>
            <a:lvl1pPr>
              <a:defRPr baseline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7C05FB1-C35B-4870-BC50-C1BF2D042A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C4709B-1E75-44CE-924E-ECED8E7A7BFD}" type="datetime1">
              <a:rPr lang="en-US" smtClean="0"/>
              <a:pPr>
                <a:defRPr/>
              </a:pPr>
              <a:t>11/13/2017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02A947-F0B9-4AC8-B617-2CA04D3999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2160CA-AC6A-4A1E-9ECD-5CC6C0BC8062}" type="datetime1">
              <a:rPr lang="en-US" smtClean="0"/>
              <a:pPr>
                <a:defRPr/>
              </a:pPr>
              <a:t>11/13/2017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C05516-340B-459A-81CA-6701DA508F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A71B70-4499-4787-BD20-2E32D7EE1B15}" type="datetime1">
              <a:rPr lang="en-US" smtClean="0"/>
              <a:pPr>
                <a:defRPr/>
              </a:pPr>
              <a:t>11/13/2017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5EA575-3527-424C-A005-428A5216F8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092A8F-53C5-4399-ABED-C8A68B64F03D}" type="datetime1">
              <a:rPr lang="en-US" smtClean="0"/>
              <a:pPr>
                <a:defRPr/>
              </a:pPr>
              <a:t>11/13/2017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39EB02-20BD-4C4F-B59A-1CA3F89D91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AE57C08-0BD0-4431-A9E0-36D2DC9F7689}" type="datetime1">
              <a:rPr lang="en-US" smtClean="0"/>
              <a:pPr>
                <a:defRPr/>
              </a:pPr>
              <a:t>11/13/2017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D6CB6DE-1033-4C2C-8280-139BC16F7C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66" r:id="rId3"/>
    <p:sldLayoutId id="2147483673" r:id="rId4"/>
    <p:sldLayoutId id="2147483674" r:id="rId5"/>
    <p:sldLayoutId id="2147483675" r:id="rId6"/>
    <p:sldLayoutId id="2147483676" r:id="rId7"/>
    <p:sldLayoutId id="2147483667" r:id="rId8"/>
    <p:sldLayoutId id="2147483668" r:id="rId9"/>
    <p:sldLayoutId id="2147483669" r:id="rId10"/>
    <p:sldLayoutId id="2147483670" r:id="rId11"/>
  </p:sldLayoutIdLst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jmt.sf.net/Download.html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2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gif"/><Relationship Id="rId4" Type="http://schemas.openxmlformats.org/officeDocument/2006/relationships/image" Target="../media/image1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8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57.emf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5"/>
          <p:cNvSpPr>
            <a:spLocks noGrp="1"/>
          </p:cNvSpPr>
          <p:nvPr>
            <p:ph type="ctrTitle"/>
          </p:nvPr>
        </p:nvSpPr>
        <p:spPr>
          <a:xfrm>
            <a:off x="-324544" y="2590800"/>
            <a:ext cx="9937104" cy="838200"/>
          </a:xfrm>
        </p:spPr>
        <p:txBody>
          <a:bodyPr/>
          <a:lstStyle/>
          <a:p>
            <a:r>
              <a:rPr lang="en-US" sz="4000" dirty="0"/>
              <a:t>Performance Evaluation with </a:t>
            </a:r>
            <a:br>
              <a:rPr lang="en-US" sz="4000" dirty="0"/>
            </a:br>
            <a:r>
              <a:rPr lang="en-US" sz="4000" dirty="0"/>
              <a:t>Java Modelling Tools</a:t>
            </a:r>
            <a:endParaRPr lang="en-US" sz="32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7384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le 15"/>
          <p:cNvSpPr txBox="1">
            <a:spLocks/>
          </p:cNvSpPr>
          <p:nvPr/>
        </p:nvSpPr>
        <p:spPr bwMode="auto">
          <a:xfrm>
            <a:off x="144016" y="4535016"/>
            <a:ext cx="8964488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n-US" sz="3200" dirty="0"/>
          </a:p>
          <a:p>
            <a:endParaRPr lang="en-US" sz="3200" dirty="0"/>
          </a:p>
          <a:p>
            <a:r>
              <a:rPr lang="en-US" sz="3200" dirty="0"/>
              <a:t>Giuliano </a:t>
            </a:r>
            <a:r>
              <a:rPr lang="en-US" sz="3200" dirty="0" err="1"/>
              <a:t>Casale</a:t>
            </a:r>
            <a:endParaRPr lang="en-US" sz="3200" dirty="0"/>
          </a:p>
          <a:p>
            <a:r>
              <a:rPr lang="en-US" sz="2400" dirty="0"/>
              <a:t>Department of Computing</a:t>
            </a:r>
            <a:br>
              <a:rPr lang="en-US" sz="2400" dirty="0"/>
            </a:br>
            <a:r>
              <a:rPr lang="en-US" sz="2400" dirty="0"/>
              <a:t>Imperial College London, UK</a:t>
            </a:r>
          </a:p>
          <a:p>
            <a:endParaRPr lang="en-US" sz="2400" dirty="0"/>
          </a:p>
          <a:p>
            <a:r>
              <a:rPr lang="en-US" sz="2800" dirty="0"/>
              <a:t>Joint work with: </a:t>
            </a:r>
          </a:p>
          <a:p>
            <a:r>
              <a:rPr lang="en-US" sz="2800" dirty="0"/>
              <a:t>Giuseppe </a:t>
            </a:r>
            <a:r>
              <a:rPr lang="en-US" sz="2800" dirty="0" err="1"/>
              <a:t>Serazzi</a:t>
            </a:r>
            <a:r>
              <a:rPr lang="en-US" sz="2800" dirty="0"/>
              <a:t> (</a:t>
            </a:r>
            <a:r>
              <a:rPr lang="en-US" sz="2800" dirty="0" err="1"/>
              <a:t>Politecnico</a:t>
            </a:r>
            <a:r>
              <a:rPr lang="en-US" sz="2800" dirty="0"/>
              <a:t> di Milano, Italy)</a:t>
            </a:r>
          </a:p>
          <a:p>
            <a:r>
              <a:rPr lang="en-US" sz="2800" dirty="0" err="1"/>
              <a:t>Lulai</a:t>
            </a:r>
            <a:r>
              <a:rPr lang="en-US" sz="2800" dirty="0"/>
              <a:t> Zhu (Imperial College London, UK)</a:t>
            </a:r>
          </a:p>
          <a:p>
            <a:endParaRPr lang="en-US" sz="2400" dirty="0"/>
          </a:p>
        </p:txBody>
      </p:sp>
      <p:pic>
        <p:nvPicPr>
          <p:cNvPr id="7" name="Picture 12" descr="Clipboard01">
            <a:extLst>
              <a:ext uri="{FF2B5EF4-FFF2-40B4-BE49-F238E27FC236}">
                <a16:creationId xmlns:a16="http://schemas.microsoft.com/office/drawing/2014/main" id="{B20097D7-3784-4D1F-AA9D-08EF91D3C8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4676"/>
            <a:ext cx="971550" cy="879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7436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28E8FEB-0C33-4392-B7A6-72D849E955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033933"/>
            <a:ext cx="8382000" cy="5059363"/>
          </a:xfrm>
        </p:spPr>
        <p:txBody>
          <a:bodyPr/>
          <a:lstStyle/>
          <a:p>
            <a:r>
              <a:rPr lang="en-GB" dirty="0"/>
              <a:t>Introduction</a:t>
            </a:r>
          </a:p>
          <a:p>
            <a:r>
              <a:rPr lang="en-GB" dirty="0"/>
              <a:t>Activity 1: getting started</a:t>
            </a:r>
          </a:p>
          <a:p>
            <a:r>
              <a:rPr lang="en-GB" dirty="0"/>
              <a:t>Activity 2: load balancing</a:t>
            </a:r>
          </a:p>
          <a:p>
            <a:r>
              <a:rPr lang="en-GB" dirty="0"/>
              <a:t>Activity 3: parameter sweeping</a:t>
            </a:r>
          </a:p>
          <a:p>
            <a:r>
              <a:rPr lang="en-GB" dirty="0"/>
              <a:t>Activity 4: capacity constraints</a:t>
            </a:r>
          </a:p>
          <a:p>
            <a:r>
              <a:rPr lang="en-GB" dirty="0"/>
              <a:t>Activity 5: workflows &amp; </a:t>
            </a:r>
            <a:r>
              <a:rPr lang="en-US" altLang="zh-CN" dirty="0"/>
              <a:t>fork-join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Please download the latest  JMT (v1.0.2) here:</a:t>
            </a:r>
          </a:p>
          <a:p>
            <a:pPr lvl="1"/>
            <a:r>
              <a:rPr lang="en-US" dirty="0">
                <a:hlinkClick r:id="rId2"/>
              </a:rPr>
              <a:t>http://jmt.sf.net/Download.html</a:t>
            </a:r>
            <a:r>
              <a:rPr lang="en-US" dirty="0"/>
              <a:t> 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25F567B-0E07-4BE0-A5F7-41065D848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Outline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22931E-7AA9-4B9A-B93E-E2D4F0B85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C7FEBF-A170-470C-A369-F0D066FB58E5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9982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5"/>
          <p:cNvSpPr>
            <a:spLocks noGrp="1"/>
          </p:cNvSpPr>
          <p:nvPr>
            <p:ph type="ctrTitle"/>
          </p:nvPr>
        </p:nvSpPr>
        <p:spPr>
          <a:xfrm>
            <a:off x="827584" y="3068960"/>
            <a:ext cx="7772400" cy="838200"/>
          </a:xfrm>
        </p:spPr>
        <p:txBody>
          <a:bodyPr/>
          <a:lstStyle/>
          <a:p>
            <a:r>
              <a:rPr lang="en-US" dirty="0"/>
              <a:t>Introduction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7384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97897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/>
              <a:t>Java Modelling Tools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C7FEBF-A170-470C-A369-F0D066FB58E5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20" name="Content Placeholder 19"/>
          <p:cNvSpPr>
            <a:spLocks noGrp="1"/>
          </p:cNvSpPr>
          <p:nvPr>
            <p:ph idx="1"/>
          </p:nvPr>
        </p:nvSpPr>
        <p:spPr>
          <a:xfrm>
            <a:off x="304800" y="889917"/>
            <a:ext cx="8382000" cy="5059363"/>
          </a:xfrm>
        </p:spPr>
        <p:txBody>
          <a:bodyPr/>
          <a:lstStyle/>
          <a:p>
            <a:pPr>
              <a:spcBef>
                <a:spcPct val="30000"/>
              </a:spcBef>
              <a:buClr>
                <a:srgbClr val="800000"/>
              </a:buClr>
              <a:defRPr/>
            </a:pPr>
            <a:r>
              <a:rPr lang="it-IT" altLang="en-US" sz="2800" dirty="0"/>
              <a:t>Simulation and analysis of queueing networks.</a:t>
            </a:r>
          </a:p>
          <a:p>
            <a:pPr>
              <a:spcBef>
                <a:spcPct val="30000"/>
              </a:spcBef>
              <a:buClr>
                <a:srgbClr val="800000"/>
              </a:buClr>
              <a:defRPr/>
            </a:pPr>
            <a:r>
              <a:rPr lang="it-IT" altLang="en-US" sz="2800" dirty="0"/>
              <a:t>Project started in 2002 at Politecnico di Milano, since 2010 co-developed at Imperial. </a:t>
            </a:r>
          </a:p>
          <a:p>
            <a:pPr>
              <a:spcBef>
                <a:spcPct val="30000"/>
              </a:spcBef>
              <a:buClr>
                <a:srgbClr val="800000"/>
              </a:buClr>
              <a:defRPr/>
            </a:pPr>
            <a:r>
              <a:rPr lang="it-IT" altLang="en-US" sz="2800" dirty="0"/>
              <a:t>JMT is open source: GPL v2, </a:t>
            </a:r>
          </a:p>
          <a:p>
            <a:pPr lvl="1">
              <a:spcBef>
                <a:spcPct val="30000"/>
              </a:spcBef>
              <a:buClr>
                <a:srgbClr val="800000"/>
              </a:buClr>
              <a:defRPr/>
            </a:pPr>
            <a:r>
              <a:rPr lang="it-IT" altLang="en-US" sz="2400" dirty="0"/>
              <a:t>Medium-size project: ~1,000 classes</a:t>
            </a:r>
          </a:p>
          <a:p>
            <a:pPr lvl="1">
              <a:spcBef>
                <a:spcPct val="30000"/>
              </a:spcBef>
              <a:buClr>
                <a:srgbClr val="800000"/>
              </a:buClr>
              <a:defRPr/>
            </a:pPr>
            <a:r>
              <a:rPr lang="it-IT" altLang="en-US" sz="2400" dirty="0"/>
              <a:t>JAR, source code and maven build files (</a:t>
            </a:r>
            <a:r>
              <a:rPr lang="it-IT" altLang="en-US" sz="2400" i="1" dirty="0"/>
              <a:t>pom.xml</a:t>
            </a:r>
            <a:r>
              <a:rPr lang="it-IT" altLang="en-US" sz="2400" dirty="0"/>
              <a:t>) </a:t>
            </a:r>
            <a:r>
              <a:rPr lang="it-IT" altLang="en-US" sz="2000" u="sng" dirty="0"/>
              <a:t>http://jmt.sourceforge.net/Download.html</a:t>
            </a:r>
            <a:endParaRPr lang="it-IT" altLang="en-US" sz="2400" dirty="0"/>
          </a:p>
          <a:p>
            <a:pPr>
              <a:spcBef>
                <a:spcPct val="30000"/>
              </a:spcBef>
              <a:buClr>
                <a:srgbClr val="800000"/>
              </a:buClr>
              <a:defRPr/>
            </a:pPr>
            <a:r>
              <a:rPr lang="it-IT" altLang="en-US" sz="2800" dirty="0"/>
              <a:t>Good diffusion (59k downloads, mostly from the US)</a:t>
            </a:r>
          </a:p>
          <a:p>
            <a:pPr>
              <a:spcBef>
                <a:spcPct val="30000"/>
              </a:spcBef>
              <a:buClr>
                <a:srgbClr val="800000"/>
              </a:buClr>
              <a:defRPr/>
            </a:pPr>
            <a:r>
              <a:rPr lang="it-IT" altLang="en-US" sz="2800" dirty="0"/>
              <a:t>Community interaction mainly through</a:t>
            </a:r>
          </a:p>
          <a:p>
            <a:pPr lvl="1">
              <a:spcBef>
                <a:spcPct val="30000"/>
              </a:spcBef>
              <a:buClr>
                <a:srgbClr val="800000"/>
              </a:buClr>
              <a:defRPr/>
            </a:pPr>
            <a:r>
              <a:rPr lang="it-IT" altLang="en-US" sz="2400" dirty="0"/>
              <a:t>Bug reports </a:t>
            </a:r>
          </a:p>
          <a:p>
            <a:pPr lvl="1">
              <a:spcBef>
                <a:spcPct val="30000"/>
              </a:spcBef>
              <a:buClr>
                <a:srgbClr val="800000"/>
              </a:buClr>
              <a:defRPr/>
            </a:pPr>
            <a:r>
              <a:rPr lang="it-IT" altLang="en-US" sz="2400" dirty="0"/>
              <a:t>Feature requests</a:t>
            </a:r>
          </a:p>
          <a:p>
            <a:pPr lvl="1">
              <a:spcBef>
                <a:spcPct val="30000"/>
              </a:spcBef>
              <a:buClr>
                <a:srgbClr val="800000"/>
              </a:buClr>
              <a:defRPr/>
            </a:pPr>
            <a:r>
              <a:rPr lang="it-IT" altLang="en-US" sz="2400" dirty="0"/>
              <a:t>Templates</a:t>
            </a:r>
          </a:p>
          <a:p>
            <a:pPr marL="457200" lvl="1" indent="0">
              <a:spcBef>
                <a:spcPct val="30000"/>
              </a:spcBef>
              <a:buClr>
                <a:srgbClr val="800000"/>
              </a:buClr>
              <a:buNone/>
              <a:defRPr/>
            </a:pPr>
            <a:endParaRPr lang="it-IT" altLang="en-US" sz="2400" dirty="0"/>
          </a:p>
          <a:p>
            <a:pPr marL="0" indent="0">
              <a:spcBef>
                <a:spcPct val="30000"/>
              </a:spcBef>
              <a:buClr>
                <a:srgbClr val="800000"/>
              </a:buClr>
              <a:buNone/>
              <a:defRPr/>
            </a:pPr>
            <a:endParaRPr lang="it-IT" altLang="en-US" sz="2800" dirty="0"/>
          </a:p>
          <a:p>
            <a:pPr marL="0" indent="0">
              <a:spcBef>
                <a:spcPct val="30000"/>
              </a:spcBef>
              <a:buClr>
                <a:srgbClr val="800000"/>
              </a:buClr>
              <a:buNone/>
              <a:defRPr/>
            </a:pPr>
            <a:endParaRPr lang="it-IT" altLang="en-US" sz="2800" dirty="0"/>
          </a:p>
          <a:p>
            <a:pPr>
              <a:lnSpc>
                <a:spcPct val="90000"/>
              </a:lnSpc>
              <a:spcBef>
                <a:spcPct val="30000"/>
              </a:spcBef>
              <a:buClr>
                <a:srgbClr val="800000"/>
              </a:buClr>
            </a:pP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2062280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28E8FEB-0C33-4392-B7A6-72D849E955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033933"/>
            <a:ext cx="8382000" cy="5059363"/>
          </a:xfrm>
        </p:spPr>
        <p:txBody>
          <a:bodyPr/>
          <a:lstStyle/>
          <a:p>
            <a:r>
              <a:rPr lang="en-GB" dirty="0"/>
              <a:t>Queueing Systems</a:t>
            </a:r>
          </a:p>
          <a:p>
            <a:r>
              <a:rPr lang="en-GB" dirty="0"/>
              <a:t>Queueing Networks (QN)</a:t>
            </a:r>
          </a:p>
          <a:p>
            <a:pPr lvl="1"/>
            <a:r>
              <a:rPr lang="en-GB" dirty="0"/>
              <a:t>Product-form</a:t>
            </a:r>
          </a:p>
          <a:p>
            <a:pPr lvl="1"/>
            <a:r>
              <a:rPr lang="en-GB" dirty="0"/>
              <a:t>Extended (fork/join, blocking, priorities, …)</a:t>
            </a:r>
          </a:p>
          <a:p>
            <a:r>
              <a:rPr lang="en-GB" dirty="0"/>
              <a:t>Petri Nets (PN)</a:t>
            </a:r>
          </a:p>
          <a:p>
            <a:pPr lvl="1"/>
            <a:r>
              <a:rPr lang="en-GB" dirty="0"/>
              <a:t>Stochastic Petri Nets (SPN)</a:t>
            </a:r>
          </a:p>
          <a:p>
            <a:pPr lvl="1"/>
            <a:r>
              <a:rPr lang="en-GB" dirty="0"/>
              <a:t>Generalized Stochastic Petri Nets (GSPN)</a:t>
            </a:r>
          </a:p>
          <a:p>
            <a:pPr lvl="1"/>
            <a:r>
              <a:rPr lang="en-GB" dirty="0"/>
              <a:t>Coloured Petri Nets (CPN)</a:t>
            </a:r>
          </a:p>
          <a:p>
            <a:r>
              <a:rPr lang="en-GB" dirty="0"/>
              <a:t>Queueing Petri Nets (QPNs)</a:t>
            </a:r>
            <a:endParaRPr lang="en-GB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25F567B-0E07-4BE0-A5F7-41065D848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Supported models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22931E-7AA9-4B9A-B93E-E2D4F0B85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C7FEBF-A170-470C-A369-F0D066FB58E5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4233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/>
              <a:t>Who uses JMT?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C7FEBF-A170-470C-A369-F0D066FB58E5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20" name="Content Placeholder 19"/>
          <p:cNvSpPr>
            <a:spLocks noGrp="1"/>
          </p:cNvSpPr>
          <p:nvPr>
            <p:ph idx="1"/>
          </p:nvPr>
        </p:nvSpPr>
        <p:spPr>
          <a:xfrm>
            <a:off x="107504" y="836712"/>
            <a:ext cx="8382000" cy="5059363"/>
          </a:xfrm>
        </p:spPr>
        <p:txBody>
          <a:bodyPr/>
          <a:lstStyle/>
          <a:p>
            <a:pPr>
              <a:spcBef>
                <a:spcPct val="30000"/>
              </a:spcBef>
              <a:buClr>
                <a:srgbClr val="800000"/>
              </a:buClr>
              <a:buFont typeface="Arial" panose="020B0604020202020204" pitchFamily="34" charset="0"/>
              <a:buChar char="•"/>
              <a:defRPr/>
            </a:pPr>
            <a:r>
              <a:rPr lang="it-IT" altLang="en-US" dirty="0"/>
              <a:t>JMT is for PE practice, teaching, and research</a:t>
            </a:r>
          </a:p>
          <a:p>
            <a:pPr>
              <a:spcBef>
                <a:spcPct val="30000"/>
              </a:spcBef>
              <a:buClr>
                <a:srgbClr val="800000"/>
              </a:buClr>
              <a:buFont typeface="Arial" panose="020B0604020202020204" pitchFamily="34" charset="0"/>
              <a:buChar char="•"/>
              <a:defRPr/>
            </a:pPr>
            <a:r>
              <a:rPr lang="it-IT" dirty="0"/>
              <a:t>Several university courses worldwide (tell us!)</a:t>
            </a:r>
          </a:p>
          <a:p>
            <a:pPr>
              <a:spcBef>
                <a:spcPct val="30000"/>
              </a:spcBef>
              <a:buClr>
                <a:srgbClr val="800000"/>
              </a:buClr>
              <a:buFont typeface="Arial" panose="020B0604020202020204" pitchFamily="34" charset="0"/>
              <a:buChar char="•"/>
              <a:defRPr/>
            </a:pPr>
            <a:r>
              <a:rPr lang="it-IT" dirty="0"/>
              <a:t>Supporting materials available on website</a:t>
            </a:r>
          </a:p>
          <a:p>
            <a:pPr>
              <a:spcBef>
                <a:spcPct val="30000"/>
              </a:spcBef>
              <a:buClr>
                <a:srgbClr val="800000"/>
              </a:buClr>
              <a:buFont typeface="Arial" panose="020B0604020202020204" pitchFamily="34" charset="0"/>
              <a:buChar char="•"/>
              <a:defRPr/>
            </a:pPr>
            <a:endParaRPr lang="it-IT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6156" y="2780928"/>
            <a:ext cx="6238172" cy="3858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658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4000" dirty="0"/>
              <a:t>JMT Start Screen</a:t>
            </a:r>
            <a:endParaRPr lang="en-GB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C7FEBF-A170-470C-A369-F0D066FB58E5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082D03-0C60-49DF-B47B-4D5DE526EB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953948"/>
            <a:ext cx="7572375" cy="5686425"/>
          </a:xfrm>
          <a:prstGeom prst="rect">
            <a:avLst/>
          </a:prstGeom>
        </p:spPr>
      </p:pic>
      <p:sp>
        <p:nvSpPr>
          <p:cNvPr id="8" name="Right Brace 7">
            <a:extLst>
              <a:ext uri="{FF2B5EF4-FFF2-40B4-BE49-F238E27FC236}">
                <a16:creationId xmlns:a16="http://schemas.microsoft.com/office/drawing/2014/main" id="{6C7B6F57-5BD7-4E3F-BEAE-ED82BA71D2A9}"/>
              </a:ext>
            </a:extLst>
          </p:cNvPr>
          <p:cNvSpPr/>
          <p:nvPr/>
        </p:nvSpPr>
        <p:spPr>
          <a:xfrm>
            <a:off x="7668344" y="2060848"/>
            <a:ext cx="288032" cy="1224136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07C6A8-E085-46BC-ABD7-D0B2C7D590A1}"/>
              </a:ext>
            </a:extLst>
          </p:cNvPr>
          <p:cNvSpPr txBox="1"/>
          <p:nvPr/>
        </p:nvSpPr>
        <p:spPr>
          <a:xfrm>
            <a:off x="7949212" y="2483604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Simulator</a:t>
            </a:r>
          </a:p>
        </p:txBody>
      </p:sp>
    </p:spTree>
    <p:extLst>
      <p:ext uri="{BB962C8B-B14F-4D97-AF65-F5344CB8AC3E}">
        <p14:creationId xmlns:p14="http://schemas.microsoft.com/office/powerpoint/2010/main" val="14316027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 err="1"/>
              <a:t>JSIMgraph</a:t>
            </a:r>
            <a:r>
              <a:rPr lang="en-GB" sz="4000" dirty="0"/>
              <a:t>: QN &amp; PN simulation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C7FEBF-A170-470C-A369-F0D066FB58E5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706119-9B80-42A6-AF5E-F685FE1CF7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65" y="980728"/>
            <a:ext cx="9139647" cy="5512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8782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8E788A0A-CE5E-42E2-9A3D-13BE4E1086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456" y="813350"/>
            <a:ext cx="7524328" cy="5094065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978D250-CA29-4EE6-ABE3-6499398CE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Templates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7F0494-8CBC-4713-B8C7-E26FFFD26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0FDCAF-1C81-4427-B679-86FEC2879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C7FEBF-A170-470C-A369-F0D066FB58E5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AA8775F-B605-4A38-BCFF-2B064669B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521" y="70931"/>
            <a:ext cx="5133975" cy="533400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19E77201-B2E8-46A6-87C6-64508135507A}"/>
              </a:ext>
            </a:extLst>
          </p:cNvPr>
          <p:cNvSpPr/>
          <p:nvPr/>
        </p:nvSpPr>
        <p:spPr>
          <a:xfrm>
            <a:off x="8676456" y="44624"/>
            <a:ext cx="360040" cy="2873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A6556EF-7360-4168-82F3-716C02845E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4456451"/>
            <a:ext cx="5274171" cy="165743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B4A4627-E158-4A57-B1E4-222D426B74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3728" y="1069285"/>
            <a:ext cx="6286800" cy="5579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614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C2FEF0D-939D-43F0-A3E4-92EDD867C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r>
              <a:rPr lang="en-GB" dirty="0" err="1"/>
              <a:t>JSIMwiz</a:t>
            </a:r>
            <a:r>
              <a:rPr lang="en-GB" dirty="0"/>
              <a:t>: wizard-based user interface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0E1D02-2C30-4E82-826E-07C939A4A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C7FEBF-A170-470C-A369-F0D066FB58E5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ACEFE2-0FA0-4956-B6CB-C5E8427C13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96752"/>
            <a:ext cx="9144000" cy="487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0708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 err="1"/>
              <a:t>JSIMengine</a:t>
            </a:r>
            <a:r>
              <a:rPr lang="en-GB" sz="4000" dirty="0"/>
              <a:t>: discrete-event simulator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C7FEBF-A170-470C-A369-F0D066FB58E5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20" name="Content Placeholder 19"/>
          <p:cNvSpPr>
            <a:spLocks noGrp="1"/>
          </p:cNvSpPr>
          <p:nvPr>
            <p:ph idx="1"/>
          </p:nvPr>
        </p:nvSpPr>
        <p:spPr>
          <a:xfrm>
            <a:off x="304800" y="1105941"/>
            <a:ext cx="8382000" cy="5059363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30000"/>
              </a:spcBef>
              <a:buClr>
                <a:srgbClr val="800000"/>
              </a:buClr>
            </a:pPr>
            <a:r>
              <a:rPr lang="it-IT" dirty="0"/>
              <a:t>S</a:t>
            </a:r>
            <a:r>
              <a:rPr lang="it-IT" altLang="en-US" dirty="0"/>
              <a:t>imulation components defined by 3 sections</a:t>
            </a:r>
          </a:p>
          <a:p>
            <a:pPr>
              <a:lnSpc>
                <a:spcPct val="90000"/>
              </a:lnSpc>
              <a:spcBef>
                <a:spcPct val="30000"/>
              </a:spcBef>
              <a:buClr>
                <a:srgbClr val="800000"/>
              </a:buClr>
            </a:pPr>
            <a:endParaRPr lang="it-IT" dirty="0"/>
          </a:p>
          <a:p>
            <a:pPr>
              <a:lnSpc>
                <a:spcPct val="90000"/>
              </a:lnSpc>
              <a:spcBef>
                <a:spcPct val="30000"/>
              </a:spcBef>
              <a:buClr>
                <a:srgbClr val="800000"/>
              </a:buClr>
            </a:pPr>
            <a:endParaRPr lang="it-IT" dirty="0"/>
          </a:p>
          <a:p>
            <a:pPr>
              <a:lnSpc>
                <a:spcPct val="90000"/>
              </a:lnSpc>
              <a:spcBef>
                <a:spcPct val="30000"/>
              </a:spcBef>
              <a:buClr>
                <a:srgbClr val="800000"/>
              </a:buClr>
            </a:pPr>
            <a:endParaRPr lang="it-IT" dirty="0"/>
          </a:p>
          <a:p>
            <a:pPr>
              <a:lnSpc>
                <a:spcPct val="90000"/>
              </a:lnSpc>
              <a:spcBef>
                <a:spcPct val="30000"/>
              </a:spcBef>
              <a:buClr>
                <a:srgbClr val="800000"/>
              </a:buClr>
            </a:pPr>
            <a:r>
              <a:rPr lang="it-IT" dirty="0"/>
              <a:t>Discrete-event simulation of section messaging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737" y="4042456"/>
            <a:ext cx="5362575" cy="2355850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024087" y="4831444"/>
            <a:ext cx="2303463" cy="3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spcBef>
                <a:spcPct val="20000"/>
              </a:spcBef>
              <a:buClr>
                <a:srgbClr val="CC0066"/>
              </a:buClr>
              <a:buSzPct val="110000"/>
              <a:buFont typeface="Wingdings" panose="05000000000000000000" pitchFamily="2" charset="2"/>
              <a:buChar char="§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49263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Pct val="100000"/>
              <a:buFontTx/>
              <a:buNone/>
            </a:pPr>
            <a:r>
              <a:rPr kumimoji="0" lang="it-IT" altLang="en-US" sz="1800">
                <a:solidFill>
                  <a:srgbClr val="800000"/>
                </a:solidFill>
                <a:latin typeface="+mj-lt"/>
                <a:cs typeface="Arial Unicode MS" panose="020B0604020202020204" pitchFamily="34" charset="-128"/>
              </a:rPr>
              <a:t>admit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3548087" y="4259944"/>
            <a:ext cx="2303463" cy="3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spcBef>
                <a:spcPct val="20000"/>
              </a:spcBef>
              <a:buClr>
                <a:srgbClr val="CC0066"/>
              </a:buClr>
              <a:buSzPct val="110000"/>
              <a:buFont typeface="Wingdings" panose="05000000000000000000" pitchFamily="2" charset="2"/>
              <a:buChar char="§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49263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Pct val="100000"/>
              <a:buFontTx/>
              <a:buNone/>
            </a:pPr>
            <a:r>
              <a:rPr kumimoji="0" lang="it-IT" altLang="en-US" sz="1800">
                <a:solidFill>
                  <a:srgbClr val="800000"/>
                </a:solidFill>
                <a:latin typeface="+mj-lt"/>
                <a:cs typeface="Arial Unicode MS" panose="020B0604020202020204" pitchFamily="34" charset="-128"/>
              </a:rPr>
              <a:t>serve</a:t>
            </a: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2051720" y="6093296"/>
            <a:ext cx="2303462" cy="3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spcBef>
                <a:spcPct val="20000"/>
              </a:spcBef>
              <a:buClr>
                <a:srgbClr val="CC0066"/>
              </a:buClr>
              <a:buSzPct val="110000"/>
              <a:buFont typeface="Wingdings" panose="05000000000000000000" pitchFamily="2" charset="2"/>
              <a:buChar char="§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49263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Pct val="100000"/>
              <a:buFontTx/>
              <a:buNone/>
            </a:pPr>
            <a:r>
              <a:rPr kumimoji="0" lang="it-IT" altLang="en-US" sz="1800" dirty="0">
                <a:solidFill>
                  <a:srgbClr val="800000"/>
                </a:solidFill>
                <a:latin typeface="+mj-lt"/>
                <a:cs typeface="Arial Unicode MS" panose="020B0604020202020204" pitchFamily="34" charset="-128"/>
              </a:rPr>
              <a:t>complete</a:t>
            </a: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5051450" y="4971144"/>
            <a:ext cx="2303462" cy="3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spcBef>
                <a:spcPct val="20000"/>
              </a:spcBef>
              <a:buClr>
                <a:srgbClr val="CC0066"/>
              </a:buClr>
              <a:buSzPct val="110000"/>
              <a:buFont typeface="Wingdings" panose="05000000000000000000" pitchFamily="2" charset="2"/>
              <a:buChar char="§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49263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Pct val="100000"/>
              <a:buFontTx/>
              <a:buNone/>
            </a:pPr>
            <a:r>
              <a:rPr kumimoji="0" lang="it-IT" altLang="en-US" sz="1800">
                <a:solidFill>
                  <a:srgbClr val="800000"/>
                </a:solidFill>
                <a:latin typeface="+mj-lt"/>
                <a:cs typeface="Arial Unicode MS" panose="020B0604020202020204" pitchFamily="34" charset="-128"/>
              </a:rPr>
              <a:t>route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2B5F24A-2269-4628-923F-5E7F120AAD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563" y="1764308"/>
            <a:ext cx="2600325" cy="111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1F3D768-485F-43C6-AE27-EE8E1E8F53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8188" y="1700808"/>
            <a:ext cx="2590800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39501C4-1E6D-40F3-8FA1-2AD09DC1F3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735733"/>
            <a:ext cx="2590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 Box 50">
            <a:extLst>
              <a:ext uri="{FF2B5EF4-FFF2-40B4-BE49-F238E27FC236}">
                <a16:creationId xmlns:a16="http://schemas.microsoft.com/office/drawing/2014/main" id="{1E6D7291-3BFB-4859-BD0F-CF6AFD97F0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6000" y="2926358"/>
            <a:ext cx="2058988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latinLnBrk="0">
              <a:spcBef>
                <a:spcPct val="50000"/>
              </a:spcBef>
              <a:defRPr/>
            </a:pPr>
            <a:r>
              <a:rPr kumimoji="0" lang="it-IT" sz="1800" b="0" dirty="0">
                <a:solidFill>
                  <a:srgbClr val="000000"/>
                </a:solidFill>
                <a:latin typeface="Garamond" pitchFamily="18" charset="0"/>
                <a:ea typeface="+mn-ea"/>
              </a:rPr>
              <a:t>external arrivals (open class)</a:t>
            </a:r>
          </a:p>
        </p:txBody>
      </p:sp>
      <p:sp>
        <p:nvSpPr>
          <p:cNvPr id="16" name="Text Box 50">
            <a:extLst>
              <a:ext uri="{FF2B5EF4-FFF2-40B4-BE49-F238E27FC236}">
                <a16:creationId xmlns:a16="http://schemas.microsoft.com/office/drawing/2014/main" id="{88BA8F90-2492-40FB-B186-34BF8D30A2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9700" y="2937471"/>
            <a:ext cx="1874838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latinLnBrk="0">
              <a:spcBef>
                <a:spcPct val="50000"/>
              </a:spcBef>
              <a:defRPr/>
            </a:pPr>
            <a:r>
              <a:rPr kumimoji="0" lang="it-IT" sz="1800" b="0" dirty="0">
                <a:solidFill>
                  <a:srgbClr val="000000"/>
                </a:solidFill>
                <a:latin typeface="Garamond" pitchFamily="18" charset="0"/>
                <a:ea typeface="+mn-ea"/>
              </a:rPr>
              <a:t>queueing station</a:t>
            </a:r>
          </a:p>
        </p:txBody>
      </p:sp>
      <p:sp>
        <p:nvSpPr>
          <p:cNvPr id="17" name="Text Box 50">
            <a:extLst>
              <a:ext uri="{FF2B5EF4-FFF2-40B4-BE49-F238E27FC236}">
                <a16:creationId xmlns:a16="http://schemas.microsoft.com/office/drawing/2014/main" id="{F35A6BD4-10E5-4753-9C9D-FAE5FCD2B4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900" y="2958108"/>
            <a:ext cx="2236788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latinLnBrk="0">
              <a:spcBef>
                <a:spcPct val="50000"/>
              </a:spcBef>
              <a:defRPr/>
            </a:pPr>
            <a:r>
              <a:rPr kumimoji="0" lang="it-IT" sz="1800" b="0" dirty="0">
                <a:solidFill>
                  <a:srgbClr val="000000"/>
                </a:solidFill>
                <a:latin typeface="Garamond" pitchFamily="18" charset="0"/>
                <a:ea typeface="+mn-ea"/>
              </a:rPr>
              <a:t>component sections</a:t>
            </a:r>
          </a:p>
        </p:txBody>
      </p:sp>
    </p:spTree>
    <p:extLst>
      <p:ext uri="{BB962C8B-B14F-4D97-AF65-F5344CB8AC3E}">
        <p14:creationId xmlns:p14="http://schemas.microsoft.com/office/powerpoint/2010/main" val="15417546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 err="1"/>
              <a:t>JSIMengine</a:t>
            </a:r>
            <a:r>
              <a:rPr lang="en-GB" sz="4000" dirty="0"/>
              <a:t>: JMT architecture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C7FEBF-A170-470C-A369-F0D066FB58E5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93712" y="1888907"/>
            <a:ext cx="8650288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1240B29-F687-4F45-9708-019B960494DF}">
              <a14:hiddenLine xmlns:a14="http://schemas.microsoft.com/office/drawing/2010/main" w="9525">
                <a:solidFill>
                  <a:srgbClr val="8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SzPct val="60000"/>
              <a:buFontTx/>
              <a:buBlip>
                <a:blip r:embed="rId2"/>
              </a:buBlip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SzPct val="60000"/>
              <a:buFontTx/>
              <a:buBlip>
                <a:blip r:embed="rId3"/>
              </a:buBlip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30000"/>
              </a:spcBef>
              <a:buClr>
                <a:srgbClr val="800000"/>
              </a:buClr>
            </a:pPr>
            <a:endParaRPr lang="it-IT" altLang="en-US" sz="2000"/>
          </a:p>
          <a:p>
            <a:pPr>
              <a:spcBef>
                <a:spcPct val="30000"/>
              </a:spcBef>
              <a:buClr>
                <a:srgbClr val="800000"/>
              </a:buClr>
            </a:pPr>
            <a:endParaRPr lang="it-IT" altLang="en-US" sz="2000"/>
          </a:p>
        </p:txBody>
      </p:sp>
      <p:sp>
        <p:nvSpPr>
          <p:cNvPr id="7" name="Rectangle 34"/>
          <p:cNvSpPr>
            <a:spLocks noChangeArrowheads="1"/>
          </p:cNvSpPr>
          <p:nvPr/>
        </p:nvSpPr>
        <p:spPr bwMode="auto">
          <a:xfrm>
            <a:off x="1365820" y="4422923"/>
            <a:ext cx="2016125" cy="8651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kumimoji="0" lang="it-IT" sz="2400" b="0">
                <a:solidFill>
                  <a:srgbClr val="000000"/>
                </a:solidFill>
                <a:latin typeface="+mj-lt"/>
                <a:ea typeface="+mn-ea"/>
              </a:rPr>
              <a:t>XML</a:t>
            </a:r>
          </a:p>
        </p:txBody>
      </p:sp>
      <p:sp>
        <p:nvSpPr>
          <p:cNvPr id="8" name="Rectangle 35"/>
          <p:cNvSpPr>
            <a:spLocks noChangeArrowheads="1"/>
          </p:cNvSpPr>
          <p:nvPr/>
        </p:nvSpPr>
        <p:spPr bwMode="auto">
          <a:xfrm>
            <a:off x="3958207" y="5575448"/>
            <a:ext cx="2736850" cy="8636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1" hangingPunct="1">
              <a:defRPr/>
            </a:pPr>
            <a:r>
              <a:rPr kumimoji="0" lang="it-IT" sz="2400" b="0" dirty="0">
                <a:solidFill>
                  <a:srgbClr val="FF0000"/>
                </a:solidFill>
                <a:latin typeface="+mj-lt"/>
                <a:ea typeface="+mn-ea"/>
              </a:rPr>
              <a:t>JSIMengine</a:t>
            </a:r>
          </a:p>
        </p:txBody>
      </p:sp>
      <p:sp>
        <p:nvSpPr>
          <p:cNvPr id="9" name="Oval 36"/>
          <p:cNvSpPr>
            <a:spLocks noChangeArrowheads="1"/>
          </p:cNvSpPr>
          <p:nvPr/>
        </p:nvSpPr>
        <p:spPr bwMode="auto">
          <a:xfrm>
            <a:off x="1365820" y="3270398"/>
            <a:ext cx="1943100" cy="649288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1" hangingPunct="1">
              <a:defRPr/>
            </a:pPr>
            <a:r>
              <a:rPr lang="it-IT" dirty="0">
                <a:solidFill>
                  <a:srgbClr val="000000"/>
                </a:solidFill>
                <a:latin typeface="+mj-lt"/>
              </a:rPr>
              <a:t>JABA, JMVA, JWAT</a:t>
            </a:r>
            <a:endParaRPr kumimoji="0" lang="it-IT" b="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0" name="Oval 37"/>
          <p:cNvSpPr>
            <a:spLocks noChangeArrowheads="1"/>
          </p:cNvSpPr>
          <p:nvPr/>
        </p:nvSpPr>
        <p:spPr bwMode="auto">
          <a:xfrm>
            <a:off x="3742307" y="3343423"/>
            <a:ext cx="1943100" cy="649288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1" hangingPunct="1">
              <a:defRPr/>
            </a:pPr>
            <a:r>
              <a:rPr kumimoji="0" lang="it-IT" sz="1800" b="0" dirty="0">
                <a:solidFill>
                  <a:srgbClr val="000000"/>
                </a:solidFill>
                <a:latin typeface="+mj-lt"/>
                <a:ea typeface="+mn-ea"/>
              </a:rPr>
              <a:t>JSIMwiz</a:t>
            </a:r>
          </a:p>
        </p:txBody>
      </p:sp>
      <p:sp>
        <p:nvSpPr>
          <p:cNvPr id="11" name="Oval 38"/>
          <p:cNvSpPr>
            <a:spLocks noChangeArrowheads="1"/>
          </p:cNvSpPr>
          <p:nvPr/>
        </p:nvSpPr>
        <p:spPr bwMode="auto">
          <a:xfrm>
            <a:off x="5110732" y="3343423"/>
            <a:ext cx="1943100" cy="649288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1" hangingPunct="1">
              <a:defRPr/>
            </a:pPr>
            <a:r>
              <a:rPr kumimoji="0" lang="it-IT" sz="1800" b="0" dirty="0">
                <a:solidFill>
                  <a:srgbClr val="000000"/>
                </a:solidFill>
                <a:latin typeface="+mj-lt"/>
                <a:ea typeface="+mn-ea"/>
              </a:rPr>
              <a:t>JSIMgraph</a:t>
            </a:r>
          </a:p>
        </p:txBody>
      </p:sp>
      <p:sp>
        <p:nvSpPr>
          <p:cNvPr id="12" name="Rectangle 39"/>
          <p:cNvSpPr>
            <a:spLocks noChangeArrowheads="1"/>
          </p:cNvSpPr>
          <p:nvPr/>
        </p:nvSpPr>
        <p:spPr bwMode="auto">
          <a:xfrm>
            <a:off x="3958207" y="4422923"/>
            <a:ext cx="2736850" cy="8651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kumimoji="0" lang="it-IT" sz="2400" b="0">
                <a:solidFill>
                  <a:srgbClr val="000000"/>
                </a:solidFill>
                <a:latin typeface="+mj-lt"/>
                <a:ea typeface="+mn-ea"/>
              </a:rPr>
              <a:t>XML</a:t>
            </a:r>
          </a:p>
        </p:txBody>
      </p:sp>
      <p:sp>
        <p:nvSpPr>
          <p:cNvPr id="13" name="Line 40"/>
          <p:cNvSpPr>
            <a:spLocks noChangeShapeType="1"/>
          </p:cNvSpPr>
          <p:nvPr/>
        </p:nvSpPr>
        <p:spPr bwMode="auto">
          <a:xfrm flipV="1">
            <a:off x="5039295" y="5359548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defRPr/>
            </a:pPr>
            <a:endParaRPr kumimoji="0" lang="en-GB" sz="2400" b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  <p:sp>
        <p:nvSpPr>
          <p:cNvPr id="14" name="Line 41"/>
          <p:cNvSpPr>
            <a:spLocks noChangeShapeType="1"/>
          </p:cNvSpPr>
          <p:nvPr/>
        </p:nvSpPr>
        <p:spPr bwMode="auto">
          <a:xfrm>
            <a:off x="5542532" y="5359548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defRPr/>
            </a:pPr>
            <a:endParaRPr kumimoji="0" lang="en-GB" sz="2400" b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  <p:sp>
        <p:nvSpPr>
          <p:cNvPr id="15" name="Line 42"/>
          <p:cNvSpPr>
            <a:spLocks noChangeShapeType="1"/>
          </p:cNvSpPr>
          <p:nvPr/>
        </p:nvSpPr>
        <p:spPr bwMode="auto">
          <a:xfrm>
            <a:off x="3381945" y="4783286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defRPr/>
            </a:pPr>
            <a:endParaRPr kumimoji="0" lang="en-GB" sz="2400" b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  <p:sp>
        <p:nvSpPr>
          <p:cNvPr id="16" name="Line 43"/>
          <p:cNvSpPr>
            <a:spLocks noChangeShapeType="1"/>
          </p:cNvSpPr>
          <p:nvPr/>
        </p:nvSpPr>
        <p:spPr bwMode="auto">
          <a:xfrm flipH="1">
            <a:off x="3381945" y="5070623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defRPr/>
            </a:pPr>
            <a:endParaRPr kumimoji="0" lang="en-GB" sz="2400" b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  <p:sp>
        <p:nvSpPr>
          <p:cNvPr id="17" name="Line 44"/>
          <p:cNvSpPr>
            <a:spLocks noChangeShapeType="1"/>
          </p:cNvSpPr>
          <p:nvPr/>
        </p:nvSpPr>
        <p:spPr bwMode="auto">
          <a:xfrm flipV="1">
            <a:off x="2086545" y="3918098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defRPr/>
            </a:pPr>
            <a:endParaRPr kumimoji="0" lang="en-GB" sz="2400" b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  <p:sp>
        <p:nvSpPr>
          <p:cNvPr id="18" name="Line 45"/>
          <p:cNvSpPr>
            <a:spLocks noChangeShapeType="1"/>
          </p:cNvSpPr>
          <p:nvPr/>
        </p:nvSpPr>
        <p:spPr bwMode="auto">
          <a:xfrm>
            <a:off x="2589782" y="3918098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defRPr/>
            </a:pPr>
            <a:endParaRPr kumimoji="0" lang="en-GB" sz="2400" b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  <p:sp>
        <p:nvSpPr>
          <p:cNvPr id="19" name="Line 46"/>
          <p:cNvSpPr>
            <a:spLocks noChangeShapeType="1"/>
          </p:cNvSpPr>
          <p:nvPr/>
        </p:nvSpPr>
        <p:spPr bwMode="auto">
          <a:xfrm flipV="1">
            <a:off x="4463032" y="399112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defRPr/>
            </a:pPr>
            <a:endParaRPr kumimoji="0" lang="en-GB" sz="2400" b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  <p:sp>
        <p:nvSpPr>
          <p:cNvPr id="21" name="Line 47"/>
          <p:cNvSpPr>
            <a:spLocks noChangeShapeType="1"/>
          </p:cNvSpPr>
          <p:nvPr/>
        </p:nvSpPr>
        <p:spPr bwMode="auto">
          <a:xfrm>
            <a:off x="4966270" y="399112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defRPr/>
            </a:pPr>
            <a:endParaRPr kumimoji="0" lang="en-GB" sz="2400" b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  <p:sp>
        <p:nvSpPr>
          <p:cNvPr id="22" name="Line 48"/>
          <p:cNvSpPr>
            <a:spLocks noChangeShapeType="1"/>
          </p:cNvSpPr>
          <p:nvPr/>
        </p:nvSpPr>
        <p:spPr bwMode="auto">
          <a:xfrm flipV="1">
            <a:off x="5831457" y="399112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defRPr/>
            </a:pPr>
            <a:endParaRPr kumimoji="0" lang="en-GB" sz="2400" b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  <p:sp>
        <p:nvSpPr>
          <p:cNvPr id="23" name="Line 49"/>
          <p:cNvSpPr>
            <a:spLocks noChangeShapeType="1"/>
          </p:cNvSpPr>
          <p:nvPr/>
        </p:nvSpPr>
        <p:spPr bwMode="auto">
          <a:xfrm>
            <a:off x="6334695" y="399112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defRPr/>
            </a:pPr>
            <a:endParaRPr kumimoji="0" lang="en-GB" sz="2400" b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  <p:sp>
        <p:nvSpPr>
          <p:cNvPr id="24" name="Text Box 50"/>
          <p:cNvSpPr txBox="1">
            <a:spLocks noChangeArrowheads="1"/>
          </p:cNvSpPr>
          <p:nvPr/>
        </p:nvSpPr>
        <p:spPr bwMode="auto">
          <a:xfrm>
            <a:off x="3166045" y="4489683"/>
            <a:ext cx="93503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kumimoji="0" lang="it-IT" b="0" dirty="0">
                <a:solidFill>
                  <a:srgbClr val="000000"/>
                </a:solidFill>
                <a:latin typeface="+mj-lt"/>
                <a:ea typeface="+mn-ea"/>
              </a:rPr>
              <a:t>XSLT</a:t>
            </a:r>
          </a:p>
        </p:txBody>
      </p:sp>
      <p:sp>
        <p:nvSpPr>
          <p:cNvPr id="25" name="Text Box 51"/>
          <p:cNvSpPr txBox="1">
            <a:spLocks noChangeArrowheads="1"/>
          </p:cNvSpPr>
          <p:nvPr/>
        </p:nvSpPr>
        <p:spPr bwMode="auto">
          <a:xfrm>
            <a:off x="3275856" y="4993739"/>
            <a:ext cx="86518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kumimoji="0" lang="it-IT" b="0" dirty="0">
                <a:solidFill>
                  <a:srgbClr val="000000"/>
                </a:solidFill>
                <a:latin typeface="+mj-lt"/>
                <a:ea typeface="+mn-ea"/>
              </a:rPr>
              <a:t>XSLT</a:t>
            </a:r>
          </a:p>
        </p:txBody>
      </p:sp>
      <p:sp>
        <p:nvSpPr>
          <p:cNvPr id="26" name="Rectangle 52"/>
          <p:cNvSpPr>
            <a:spLocks noChangeArrowheads="1"/>
          </p:cNvSpPr>
          <p:nvPr/>
        </p:nvSpPr>
        <p:spPr bwMode="auto">
          <a:xfrm>
            <a:off x="7342757" y="4422923"/>
            <a:ext cx="1655763" cy="863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0066"/>
              </a:buClr>
              <a:buSzPct val="110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br>
              <a:rPr kumimoji="0" lang="it-IT" altLang="en-US" b="0">
                <a:solidFill>
                  <a:srgbClr val="000000"/>
                </a:solidFill>
                <a:latin typeface="+mj-lt"/>
                <a:cs typeface="Arial Unicode MS" panose="020B0604020202020204" pitchFamily="34" charset="-128"/>
              </a:rPr>
            </a:br>
            <a:r>
              <a:rPr kumimoji="0" lang="it-IT" altLang="en-US" b="0">
                <a:solidFill>
                  <a:srgbClr val="000000"/>
                </a:solidFill>
                <a:latin typeface="+mj-lt"/>
                <a:cs typeface="Arial Unicode MS" panose="020B0604020202020204" pitchFamily="34" charset="-128"/>
              </a:rPr>
              <a:t>Status </a:t>
            </a:r>
            <a:br>
              <a:rPr kumimoji="0" lang="it-IT" altLang="en-US" b="0">
                <a:solidFill>
                  <a:srgbClr val="000000"/>
                </a:solidFill>
                <a:latin typeface="+mj-lt"/>
                <a:cs typeface="Arial Unicode MS" panose="020B0604020202020204" pitchFamily="34" charset="-128"/>
              </a:rPr>
            </a:br>
            <a:r>
              <a:rPr kumimoji="0" lang="it-IT" altLang="en-US" b="0">
                <a:solidFill>
                  <a:srgbClr val="000000"/>
                </a:solidFill>
                <a:latin typeface="+mj-lt"/>
                <a:cs typeface="Arial Unicode MS" panose="020B0604020202020204" pitchFamily="34" charset="-128"/>
              </a:rPr>
              <a:t>Update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kumimoji="0" lang="it-IT" altLang="en-US" b="0">
              <a:solidFill>
                <a:srgbClr val="000000"/>
              </a:solidFill>
              <a:latin typeface="+mj-lt"/>
              <a:cs typeface="Arial Unicode MS" panose="020B0604020202020204" pitchFamily="34" charset="-128"/>
            </a:endParaRPr>
          </a:p>
        </p:txBody>
      </p:sp>
      <p:sp>
        <p:nvSpPr>
          <p:cNvPr id="27" name="Line 53"/>
          <p:cNvSpPr>
            <a:spLocks noChangeShapeType="1"/>
          </p:cNvSpPr>
          <p:nvPr/>
        </p:nvSpPr>
        <p:spPr bwMode="auto">
          <a:xfrm>
            <a:off x="6982395" y="6007248"/>
            <a:ext cx="10810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defRPr/>
            </a:pPr>
            <a:endParaRPr kumimoji="0" lang="en-GB" sz="2400" b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  <p:sp>
        <p:nvSpPr>
          <p:cNvPr id="28" name="Line 54"/>
          <p:cNvSpPr>
            <a:spLocks noChangeShapeType="1"/>
          </p:cNvSpPr>
          <p:nvPr/>
        </p:nvSpPr>
        <p:spPr bwMode="auto">
          <a:xfrm flipV="1">
            <a:off x="8063482" y="5430986"/>
            <a:ext cx="0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defRPr/>
            </a:pPr>
            <a:endParaRPr kumimoji="0" lang="en-GB" sz="2400" b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  <p:sp>
        <p:nvSpPr>
          <p:cNvPr id="29" name="Line 55"/>
          <p:cNvSpPr>
            <a:spLocks noChangeShapeType="1"/>
          </p:cNvSpPr>
          <p:nvPr/>
        </p:nvSpPr>
        <p:spPr bwMode="auto">
          <a:xfrm flipV="1">
            <a:off x="8134920" y="3702198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defRPr/>
            </a:pPr>
            <a:endParaRPr kumimoji="0" lang="en-GB" sz="2400" b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  <p:sp>
        <p:nvSpPr>
          <p:cNvPr id="30" name="Line 56"/>
          <p:cNvSpPr>
            <a:spLocks noChangeShapeType="1"/>
          </p:cNvSpPr>
          <p:nvPr/>
        </p:nvSpPr>
        <p:spPr bwMode="auto">
          <a:xfrm flipH="1">
            <a:off x="7126857" y="3702198"/>
            <a:ext cx="10080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defRPr/>
            </a:pPr>
            <a:endParaRPr kumimoji="0" lang="en-GB" sz="2400" b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  <p:sp>
        <p:nvSpPr>
          <p:cNvPr id="31" name="Rectangle 57"/>
          <p:cNvSpPr>
            <a:spLocks noChangeArrowheads="1"/>
          </p:cNvSpPr>
          <p:nvPr/>
        </p:nvSpPr>
        <p:spPr bwMode="auto">
          <a:xfrm>
            <a:off x="938188" y="4278461"/>
            <a:ext cx="6119813" cy="1223962"/>
          </a:xfrm>
          <a:prstGeom prst="rect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hangingPunct="1">
              <a:defRPr/>
            </a:pPr>
            <a:endParaRPr kumimoji="0" lang="en-GB" altLang="en-US" sz="2400" b="0">
              <a:solidFill>
                <a:srgbClr val="CC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</p:txBody>
      </p:sp>
      <p:sp>
        <p:nvSpPr>
          <p:cNvPr id="35" name="Rectangle 65"/>
          <p:cNvSpPr>
            <a:spLocks noChangeArrowheads="1"/>
          </p:cNvSpPr>
          <p:nvPr/>
        </p:nvSpPr>
        <p:spPr bwMode="auto">
          <a:xfrm>
            <a:off x="1051495" y="5589736"/>
            <a:ext cx="2736850" cy="8636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1" hangingPunct="1">
              <a:defRPr/>
            </a:pPr>
            <a:r>
              <a:rPr kumimoji="0" lang="it-IT" sz="2400" b="0">
                <a:solidFill>
                  <a:srgbClr val="000000"/>
                </a:solidFill>
                <a:latin typeface="+mj-lt"/>
                <a:ea typeface="+mn-ea"/>
              </a:rPr>
              <a:t>JMT framework</a:t>
            </a:r>
          </a:p>
        </p:txBody>
      </p:sp>
      <p:sp>
        <p:nvSpPr>
          <p:cNvPr id="36" name="Line 67"/>
          <p:cNvSpPr>
            <a:spLocks noChangeShapeType="1"/>
          </p:cNvSpPr>
          <p:nvPr/>
        </p:nvSpPr>
        <p:spPr bwMode="auto">
          <a:xfrm flipH="1">
            <a:off x="2883470" y="3868886"/>
            <a:ext cx="12700" cy="1930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defRPr/>
            </a:pPr>
            <a:endParaRPr kumimoji="0" lang="en-GB" sz="2400" b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  <p:sp>
        <p:nvSpPr>
          <p:cNvPr id="32" name="Line 67"/>
          <p:cNvSpPr>
            <a:spLocks noChangeShapeType="1"/>
          </p:cNvSpPr>
          <p:nvPr/>
        </p:nvSpPr>
        <p:spPr bwMode="auto">
          <a:xfrm flipH="1">
            <a:off x="1173608" y="2675542"/>
            <a:ext cx="14016" cy="151560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defRPr/>
            </a:pPr>
            <a:endParaRPr kumimoji="0" lang="en-GB" sz="2400" b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  <p:sp>
        <p:nvSpPr>
          <p:cNvPr id="33" name="Rectangle 39"/>
          <p:cNvSpPr>
            <a:spLocks noChangeArrowheads="1"/>
          </p:cNvSpPr>
          <p:nvPr/>
        </p:nvSpPr>
        <p:spPr bwMode="auto">
          <a:xfrm>
            <a:off x="433265" y="2132856"/>
            <a:ext cx="1618455" cy="43127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1" hangingPunct="1">
              <a:defRPr/>
            </a:pPr>
            <a:r>
              <a:rPr lang="it-IT" sz="2400" dirty="0">
                <a:solidFill>
                  <a:srgbClr val="000000"/>
                </a:solidFill>
                <a:latin typeface="+mj-lt"/>
              </a:rPr>
              <a:t>CLI / XML</a:t>
            </a:r>
            <a:endParaRPr kumimoji="0" lang="it-IT" sz="2400" b="0" dirty="0">
              <a:solidFill>
                <a:srgbClr val="000000"/>
              </a:solidFill>
              <a:latin typeface="+mj-lt"/>
              <a:ea typeface="+mn-ea"/>
            </a:endParaRPr>
          </a:p>
        </p:txBody>
      </p:sp>
      <p:sp>
        <p:nvSpPr>
          <p:cNvPr id="37" name="Rectangle 39"/>
          <p:cNvSpPr>
            <a:spLocks noChangeArrowheads="1"/>
          </p:cNvSpPr>
          <p:nvPr/>
        </p:nvSpPr>
        <p:spPr bwMode="auto">
          <a:xfrm>
            <a:off x="3961657" y="2146213"/>
            <a:ext cx="1618455" cy="43127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1" hangingPunct="1">
              <a:defRPr/>
            </a:pPr>
            <a:r>
              <a:rPr lang="it-IT" sz="2400" dirty="0">
                <a:solidFill>
                  <a:srgbClr val="000000"/>
                </a:solidFill>
                <a:latin typeface="+mj-lt"/>
              </a:rPr>
              <a:t>GUI</a:t>
            </a:r>
            <a:endParaRPr kumimoji="0" lang="it-IT" sz="2400" b="0" dirty="0">
              <a:solidFill>
                <a:srgbClr val="000000"/>
              </a:solidFill>
              <a:latin typeface="+mj-lt"/>
              <a:ea typeface="+mn-ea"/>
            </a:endParaRPr>
          </a:p>
        </p:txBody>
      </p:sp>
      <p:sp>
        <p:nvSpPr>
          <p:cNvPr id="38" name="Line 45"/>
          <p:cNvSpPr>
            <a:spLocks noChangeShapeType="1"/>
          </p:cNvSpPr>
          <p:nvPr/>
        </p:nvSpPr>
        <p:spPr bwMode="auto">
          <a:xfrm flipH="1">
            <a:off x="3246117" y="2688899"/>
            <a:ext cx="965842" cy="726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defRPr/>
            </a:pPr>
            <a:endParaRPr kumimoji="0" lang="en-GB" sz="2400" b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  <p:sp>
        <p:nvSpPr>
          <p:cNvPr id="39" name="Line 45"/>
          <p:cNvSpPr>
            <a:spLocks noChangeShapeType="1"/>
          </p:cNvSpPr>
          <p:nvPr/>
        </p:nvSpPr>
        <p:spPr bwMode="auto">
          <a:xfrm>
            <a:off x="4986728" y="2676113"/>
            <a:ext cx="881416" cy="60764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defRPr/>
            </a:pPr>
            <a:endParaRPr kumimoji="0" lang="en-GB" sz="2400" b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  <p:sp>
        <p:nvSpPr>
          <p:cNvPr id="40" name="Line 67"/>
          <p:cNvSpPr>
            <a:spLocks noChangeShapeType="1"/>
          </p:cNvSpPr>
          <p:nvPr/>
        </p:nvSpPr>
        <p:spPr bwMode="auto">
          <a:xfrm flipH="1">
            <a:off x="4572000" y="2714384"/>
            <a:ext cx="61374" cy="46914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defRPr/>
            </a:pPr>
            <a:endParaRPr kumimoji="0" lang="en-GB" sz="2400" b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  <p:sp>
        <p:nvSpPr>
          <p:cNvPr id="42" name="Line 45"/>
          <p:cNvSpPr>
            <a:spLocks noChangeShapeType="1"/>
          </p:cNvSpPr>
          <p:nvPr/>
        </p:nvSpPr>
        <p:spPr bwMode="auto">
          <a:xfrm>
            <a:off x="1225353" y="1844824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defRPr/>
            </a:pPr>
            <a:endParaRPr kumimoji="0" lang="en-GB" sz="2400" b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  <p:sp>
        <p:nvSpPr>
          <p:cNvPr id="46" name="Line 45"/>
          <p:cNvSpPr>
            <a:spLocks noChangeShapeType="1"/>
          </p:cNvSpPr>
          <p:nvPr/>
        </p:nvSpPr>
        <p:spPr bwMode="auto">
          <a:xfrm>
            <a:off x="4753745" y="1916956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defRPr/>
            </a:pPr>
            <a:endParaRPr kumimoji="0" lang="en-GB" sz="2400" b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  <p:pic>
        <p:nvPicPr>
          <p:cNvPr id="44036" name="Picture 4" descr="https://etopian.com/wp-content/uploads/terminal_icon-150x15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090" y="1220878"/>
            <a:ext cx="588574" cy="588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38" name="Picture 6" descr="http://findicons.com/files/icons/76/icandy_junior/128/users_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1305" y="1124744"/>
            <a:ext cx="918767" cy="918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 Box 46">
            <a:extLst>
              <a:ext uri="{FF2B5EF4-FFF2-40B4-BE49-F238E27FC236}">
                <a16:creationId xmlns:a16="http://schemas.microsoft.com/office/drawing/2014/main" id="{EE0D1BBF-211A-473D-957B-5B769CCF06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9926" y="1268760"/>
            <a:ext cx="217199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hangingPunct="1"/>
            <a:r>
              <a:rPr lang="it-IT" altLang="en-US" sz="1600" dirty="0">
                <a:solidFill>
                  <a:srgbClr val="800000"/>
                </a:solidFill>
                <a:latin typeface="+mj-lt"/>
              </a:rPr>
              <a:t>(also stores results)</a:t>
            </a:r>
            <a:br>
              <a:rPr lang="it-IT" altLang="en-US" sz="1600" dirty="0">
                <a:solidFill>
                  <a:srgbClr val="800000"/>
                </a:solidFill>
                <a:latin typeface="+mj-lt"/>
              </a:rPr>
            </a:br>
            <a:endParaRPr lang="it-IT" altLang="en-US" sz="1600" dirty="0">
              <a:solidFill>
                <a:srgbClr val="800000"/>
              </a:solidFill>
              <a:latin typeface="+mj-lt"/>
            </a:endParaRPr>
          </a:p>
        </p:txBody>
      </p:sp>
      <p:sp>
        <p:nvSpPr>
          <p:cNvPr id="43" name="Freeform 47">
            <a:extLst>
              <a:ext uri="{FF2B5EF4-FFF2-40B4-BE49-F238E27FC236}">
                <a16:creationId xmlns:a16="http://schemas.microsoft.com/office/drawing/2014/main" id="{1F0384B1-2726-4FC6-AD07-35F9F760E268}"/>
              </a:ext>
            </a:extLst>
          </p:cNvPr>
          <p:cNvSpPr>
            <a:spLocks/>
          </p:cNvSpPr>
          <p:nvPr/>
        </p:nvSpPr>
        <p:spPr bwMode="auto">
          <a:xfrm>
            <a:off x="1907704" y="1624949"/>
            <a:ext cx="792083" cy="725147"/>
          </a:xfrm>
          <a:custGeom>
            <a:avLst/>
            <a:gdLst>
              <a:gd name="T0" fmla="*/ 0 w 608"/>
              <a:gd name="T1" fmla="*/ 2147483647 h 208"/>
              <a:gd name="T2" fmla="*/ 2147483647 w 608"/>
              <a:gd name="T3" fmla="*/ 2147483647 h 208"/>
              <a:gd name="T4" fmla="*/ 2147483647 w 608"/>
              <a:gd name="T5" fmla="*/ 0 h 20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08" h="208">
                <a:moveTo>
                  <a:pt x="0" y="208"/>
                </a:moveTo>
                <a:cubicBezTo>
                  <a:pt x="153" y="197"/>
                  <a:pt x="307" y="187"/>
                  <a:pt x="408" y="152"/>
                </a:cubicBezTo>
                <a:cubicBezTo>
                  <a:pt x="509" y="117"/>
                  <a:pt x="575" y="25"/>
                  <a:pt x="608" y="0"/>
                </a:cubicBezTo>
              </a:path>
            </a:pathLst>
          </a:custGeom>
          <a:noFill/>
          <a:ln w="19050" cap="flat" cmpd="sng">
            <a:solidFill>
              <a:srgbClr val="7E0000"/>
            </a:solidFill>
            <a:prstDash val="sysDot"/>
            <a:miter lim="800000"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 sz="20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898853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9512" y="1066800"/>
            <a:ext cx="8382000" cy="5059363"/>
          </a:xfrm>
        </p:spPr>
        <p:txBody>
          <a:bodyPr/>
          <a:lstStyle/>
          <a:p>
            <a:r>
              <a:rPr lang="en-GB" dirty="0"/>
              <a:t>Analysis of product-form queueing networks</a:t>
            </a:r>
          </a:p>
          <a:p>
            <a:r>
              <a:rPr lang="en-GB" dirty="0"/>
              <a:t>Several exact and approximate algorithms</a:t>
            </a:r>
          </a:p>
          <a:p>
            <a:pPr lvl="1"/>
            <a:r>
              <a:rPr lang="en-GB" i="1" dirty="0"/>
              <a:t>Exact MVA</a:t>
            </a:r>
            <a:endParaRPr lang="en-GB" dirty="0"/>
          </a:p>
          <a:p>
            <a:pPr lvl="2"/>
            <a:r>
              <a:rPr lang="en-GB" dirty="0"/>
              <a:t>Reiser &amp; </a:t>
            </a:r>
            <a:r>
              <a:rPr lang="en-GB" dirty="0" err="1"/>
              <a:t>Lavenberg</a:t>
            </a:r>
            <a:r>
              <a:rPr lang="en-GB" dirty="0"/>
              <a:t>  </a:t>
            </a:r>
            <a:r>
              <a:rPr lang="en-GB" dirty="0">
                <a:solidFill>
                  <a:srgbClr val="0070C0"/>
                </a:solidFill>
              </a:rPr>
              <a:t>O(N</a:t>
            </a:r>
            <a:r>
              <a:rPr lang="en-GB" baseline="30000" dirty="0">
                <a:solidFill>
                  <a:srgbClr val="0070C0"/>
                </a:solidFill>
              </a:rPr>
              <a:t>R</a:t>
            </a:r>
            <a:r>
              <a:rPr lang="en-GB" dirty="0">
                <a:solidFill>
                  <a:srgbClr val="0070C0"/>
                </a:solidFill>
              </a:rPr>
              <a:t>)</a:t>
            </a:r>
          </a:p>
          <a:p>
            <a:pPr lvl="2"/>
            <a:r>
              <a:rPr lang="en-GB" dirty="0"/>
              <a:t>Load-dependent       </a:t>
            </a:r>
            <a:r>
              <a:rPr lang="en-GB" dirty="0">
                <a:solidFill>
                  <a:srgbClr val="0070C0"/>
                </a:solidFill>
              </a:rPr>
              <a:t>O(N</a:t>
            </a:r>
            <a:r>
              <a:rPr lang="en-GB" baseline="30000" dirty="0">
                <a:solidFill>
                  <a:srgbClr val="0070C0"/>
                </a:solidFill>
              </a:rPr>
              <a:t>2R</a:t>
            </a:r>
            <a:r>
              <a:rPr lang="en-GB" dirty="0">
                <a:solidFill>
                  <a:srgbClr val="0070C0"/>
                </a:solidFill>
              </a:rPr>
              <a:t>)</a:t>
            </a:r>
            <a:endParaRPr lang="en-GB" i="1" dirty="0">
              <a:solidFill>
                <a:srgbClr val="0070C0"/>
              </a:solidFill>
            </a:endParaRPr>
          </a:p>
          <a:p>
            <a:pPr lvl="1"/>
            <a:r>
              <a:rPr lang="en-GB" i="1" dirty="0"/>
              <a:t>Approximate MVA   </a:t>
            </a:r>
            <a:r>
              <a:rPr lang="en-GB" dirty="0"/>
              <a:t> </a:t>
            </a:r>
            <a:r>
              <a:rPr lang="en-GB" sz="2400" dirty="0">
                <a:solidFill>
                  <a:srgbClr val="0070C0"/>
                </a:solidFill>
              </a:rPr>
              <a:t>O(1)</a:t>
            </a:r>
            <a:endParaRPr lang="en-GB" i="1" dirty="0">
              <a:solidFill>
                <a:srgbClr val="0070C0"/>
              </a:solidFill>
            </a:endParaRPr>
          </a:p>
          <a:p>
            <a:pPr lvl="2"/>
            <a:r>
              <a:rPr lang="en-GB" dirty="0"/>
              <a:t>Chow</a:t>
            </a:r>
          </a:p>
          <a:p>
            <a:pPr lvl="2"/>
            <a:r>
              <a:rPr lang="en-GB" dirty="0"/>
              <a:t>Bard-Schweitzer</a:t>
            </a:r>
          </a:p>
          <a:p>
            <a:pPr lvl="2"/>
            <a:r>
              <a:rPr lang="en-GB" dirty="0"/>
              <a:t>AQL</a:t>
            </a:r>
          </a:p>
          <a:p>
            <a:pPr lvl="2"/>
            <a:r>
              <a:rPr lang="en-GB" dirty="0"/>
              <a:t>Linearizer</a:t>
            </a:r>
          </a:p>
          <a:p>
            <a:pPr lvl="2"/>
            <a:r>
              <a:rPr lang="en-GB" dirty="0"/>
              <a:t>De Souza-</a:t>
            </a:r>
            <a:r>
              <a:rPr lang="en-GB" dirty="0" err="1"/>
              <a:t>Muntz</a:t>
            </a:r>
            <a:endParaRPr lang="en-GB" dirty="0"/>
          </a:p>
          <a:p>
            <a:pPr lvl="1"/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JMVA: analytical solver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C7FEBF-A170-470C-A369-F0D066FB58E5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6D186A89-A2AE-4676-9914-07345F21411E}"/>
              </a:ext>
            </a:extLst>
          </p:cNvPr>
          <p:cNvSpPr txBox="1">
            <a:spLocks/>
          </p:cNvSpPr>
          <p:nvPr/>
        </p:nvSpPr>
        <p:spPr bwMode="auto">
          <a:xfrm>
            <a:off x="4134168" y="620688"/>
            <a:ext cx="8382000" cy="505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SzPct val="60000"/>
              <a:buFontTx/>
              <a:buBlip>
                <a:blip r:embed="rId2"/>
              </a:buBlip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SzPct val="60000"/>
              <a:buFontTx/>
              <a:buBlip>
                <a:blip r:embed="rId3"/>
              </a:buBlip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GB" i="1" dirty="0"/>
          </a:p>
          <a:p>
            <a:pPr lvl="1"/>
            <a:endParaRPr lang="en-GB" i="1" dirty="0"/>
          </a:p>
          <a:p>
            <a:pPr lvl="1"/>
            <a:endParaRPr lang="en-GB" i="1" dirty="0"/>
          </a:p>
          <a:p>
            <a:pPr lvl="1"/>
            <a:r>
              <a:rPr lang="en-GB" i="1" dirty="0"/>
              <a:t>Normalizing constant</a:t>
            </a:r>
            <a:r>
              <a:rPr lang="en-GB" dirty="0"/>
              <a:t> </a:t>
            </a:r>
          </a:p>
          <a:p>
            <a:pPr lvl="2"/>
            <a:r>
              <a:rPr lang="en-GB" dirty="0"/>
              <a:t>RECAL        </a:t>
            </a:r>
            <a:r>
              <a:rPr lang="en-GB" dirty="0">
                <a:solidFill>
                  <a:srgbClr val="0070C0"/>
                </a:solidFill>
              </a:rPr>
              <a:t>O(N</a:t>
            </a:r>
            <a:r>
              <a:rPr lang="en-GB" baseline="30000" dirty="0">
                <a:solidFill>
                  <a:srgbClr val="0070C0"/>
                </a:solidFill>
              </a:rPr>
              <a:t>M</a:t>
            </a:r>
            <a:r>
              <a:rPr lang="en-GB" dirty="0">
                <a:solidFill>
                  <a:srgbClr val="0070C0"/>
                </a:solidFill>
              </a:rPr>
              <a:t>)</a:t>
            </a:r>
          </a:p>
          <a:p>
            <a:pPr lvl="2"/>
            <a:r>
              <a:rPr lang="en-GB" dirty="0" err="1"/>
              <a:t>CoMoM</a:t>
            </a:r>
            <a:r>
              <a:rPr lang="en-GB" dirty="0"/>
              <a:t>     </a:t>
            </a:r>
            <a:r>
              <a:rPr lang="en-GB" dirty="0">
                <a:solidFill>
                  <a:srgbClr val="0070C0"/>
                </a:solidFill>
              </a:rPr>
              <a:t>O(</a:t>
            </a:r>
            <a:r>
              <a:rPr lang="en-GB" dirty="0" err="1">
                <a:solidFill>
                  <a:srgbClr val="0070C0"/>
                </a:solidFill>
              </a:rPr>
              <a:t>NlogN</a:t>
            </a:r>
            <a:r>
              <a:rPr lang="en-GB" dirty="0">
                <a:solidFill>
                  <a:srgbClr val="0070C0"/>
                </a:solidFill>
              </a:rPr>
              <a:t>)</a:t>
            </a:r>
          </a:p>
          <a:p>
            <a:pPr lvl="2"/>
            <a:endParaRPr lang="en-GB" dirty="0"/>
          </a:p>
          <a:p>
            <a:pPr marL="914400" lvl="2" indent="0">
              <a:buNone/>
            </a:pPr>
            <a:endParaRPr lang="en-GB" dirty="0"/>
          </a:p>
          <a:p>
            <a:pPr lvl="2"/>
            <a:endParaRPr lang="en-GB" dirty="0"/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D229EFE7-899C-45CA-8365-DD189D0B8FD7}"/>
              </a:ext>
            </a:extLst>
          </p:cNvPr>
          <p:cNvSpPr txBox="1">
            <a:spLocks/>
          </p:cNvSpPr>
          <p:nvPr/>
        </p:nvSpPr>
        <p:spPr bwMode="auto">
          <a:xfrm>
            <a:off x="4254896" y="4706341"/>
            <a:ext cx="8382000" cy="505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SzPct val="60000"/>
              <a:buFontTx/>
              <a:buBlip>
                <a:blip r:embed="rId2"/>
              </a:buBlip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SzPct val="60000"/>
              <a:buFontTx/>
              <a:buBlip>
                <a:blip r:embed="rId3"/>
              </a:buBlip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en-GB" i="1" dirty="0">
                <a:solidFill>
                  <a:srgbClr val="0070C0"/>
                </a:solidFill>
              </a:rPr>
              <a:t>N</a:t>
            </a:r>
            <a:r>
              <a:rPr lang="en-GB" i="1" dirty="0"/>
              <a:t>: jobs</a:t>
            </a:r>
          </a:p>
          <a:p>
            <a:pPr marL="457200" lvl="1" indent="0">
              <a:buNone/>
            </a:pPr>
            <a:r>
              <a:rPr lang="en-GB" i="1" dirty="0">
                <a:solidFill>
                  <a:srgbClr val="0070C0"/>
                </a:solidFill>
              </a:rPr>
              <a:t>M</a:t>
            </a:r>
            <a:r>
              <a:rPr lang="en-GB" i="1" dirty="0"/>
              <a:t>: stations</a:t>
            </a:r>
          </a:p>
          <a:p>
            <a:pPr marL="457200" lvl="1" indent="0">
              <a:buNone/>
            </a:pPr>
            <a:r>
              <a:rPr lang="en-GB" i="1" dirty="0">
                <a:solidFill>
                  <a:srgbClr val="0070C0"/>
                </a:solidFill>
              </a:rPr>
              <a:t>R</a:t>
            </a:r>
            <a:r>
              <a:rPr lang="en-GB" i="1" dirty="0"/>
              <a:t>: classes</a:t>
            </a:r>
            <a:endParaRPr lang="en-GB" dirty="0"/>
          </a:p>
          <a:p>
            <a:pPr lvl="2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34192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340768"/>
            <a:ext cx="8691898" cy="384616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JMVA: model parameterization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C7FEBF-A170-470C-A369-F0D066FB58E5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47603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908720"/>
            <a:ext cx="7848600" cy="32004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JMVA: solutions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C7FEBF-A170-470C-A369-F0D066FB58E5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838" y="3605361"/>
            <a:ext cx="4819650" cy="2847975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9" name="Text Box 27"/>
          <p:cNvSpPr txBox="1">
            <a:spLocks noChangeArrowheads="1"/>
          </p:cNvSpPr>
          <p:nvPr/>
        </p:nvSpPr>
        <p:spPr bwMode="auto">
          <a:xfrm>
            <a:off x="6262029" y="3594502"/>
            <a:ext cx="284647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hangingPunct="1"/>
            <a:r>
              <a:rPr lang="it-IT" altLang="en-US" sz="1600" dirty="0">
                <a:solidFill>
                  <a:srgbClr val="800000"/>
                </a:solidFill>
                <a:latin typeface="+mj-lt"/>
              </a:rPr>
              <a:t>Choice of solution algorithm</a:t>
            </a:r>
          </a:p>
        </p:txBody>
      </p:sp>
      <p:sp>
        <p:nvSpPr>
          <p:cNvPr id="12" name="Freeform 22"/>
          <p:cNvSpPr>
            <a:spLocks/>
          </p:cNvSpPr>
          <p:nvPr/>
        </p:nvSpPr>
        <p:spPr bwMode="auto">
          <a:xfrm>
            <a:off x="4860032" y="2708920"/>
            <a:ext cx="1413694" cy="1381904"/>
          </a:xfrm>
          <a:custGeom>
            <a:avLst/>
            <a:gdLst>
              <a:gd name="T0" fmla="*/ 2147483647 w 440"/>
              <a:gd name="T1" fmla="*/ 2147483647 h 1232"/>
              <a:gd name="T2" fmla="*/ 2147483647 w 440"/>
              <a:gd name="T3" fmla="*/ 2147483647 h 1232"/>
              <a:gd name="T4" fmla="*/ 0 w 440"/>
              <a:gd name="T5" fmla="*/ 0 h 123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40" h="1232">
                <a:moveTo>
                  <a:pt x="48" y="1232"/>
                </a:moveTo>
                <a:cubicBezTo>
                  <a:pt x="244" y="830"/>
                  <a:pt x="440" y="429"/>
                  <a:pt x="432" y="224"/>
                </a:cubicBezTo>
                <a:cubicBezTo>
                  <a:pt x="424" y="19"/>
                  <a:pt x="212" y="9"/>
                  <a:pt x="0" y="0"/>
                </a:cubicBezTo>
              </a:path>
            </a:pathLst>
          </a:custGeom>
          <a:noFill/>
          <a:ln w="19050" cap="flat" cmpd="sng">
            <a:solidFill>
              <a:srgbClr val="800000"/>
            </a:solidFill>
            <a:prstDash val="sysDot"/>
            <a:miter lim="800000"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09429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3708999"/>
              </p:ext>
            </p:extLst>
          </p:nvPr>
        </p:nvGraphicFramePr>
        <p:xfrm>
          <a:off x="1691680" y="1124744"/>
          <a:ext cx="6149975" cy="5092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5" name="Acrobat Document" r:id="rId3" imgW="4266869" imgH="3533734" progId="Acrobat.Document.11">
                  <p:embed/>
                </p:oleObj>
              </mc:Choice>
              <mc:Fallback>
                <p:oleObj name="Acrobat Document" r:id="rId3" imgW="4266869" imgH="3533734" progId="Acrobat.Document.11">
                  <p:embed/>
                  <p:pic>
                    <p:nvPicPr>
                      <p:cNvPr id="6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1680" y="1124744"/>
                        <a:ext cx="6149975" cy="5092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JABA: bottleneck identification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C7FEBF-A170-470C-A369-F0D066FB58E5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8" name="AutoShape 19"/>
          <p:cNvSpPr>
            <a:spLocks/>
          </p:cNvSpPr>
          <p:nvPr/>
        </p:nvSpPr>
        <p:spPr bwMode="auto">
          <a:xfrm rot="16200000">
            <a:off x="4413228" y="3918499"/>
            <a:ext cx="220378" cy="2113393"/>
          </a:xfrm>
          <a:prstGeom prst="leftBrace">
            <a:avLst>
              <a:gd name="adj1" fmla="val 48016"/>
              <a:gd name="adj2" fmla="val 50000"/>
            </a:avLst>
          </a:prstGeom>
          <a:noFill/>
          <a:ln w="19050">
            <a:solidFill>
              <a:srgbClr val="8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eaLnBrk="1" hangingPunct="1"/>
            <a:endParaRPr lang="en-GB" altLang="en-US" sz="1400">
              <a:latin typeface="+mj-lt"/>
            </a:endParaRPr>
          </a:p>
        </p:txBody>
      </p:sp>
      <p:sp>
        <p:nvSpPr>
          <p:cNvPr id="10" name="Rectangle 21"/>
          <p:cNvSpPr>
            <a:spLocks noChangeArrowheads="1"/>
          </p:cNvSpPr>
          <p:nvPr/>
        </p:nvSpPr>
        <p:spPr bwMode="auto">
          <a:xfrm>
            <a:off x="3457227" y="2708919"/>
            <a:ext cx="2122885" cy="2160443"/>
          </a:xfrm>
          <a:prstGeom prst="rect">
            <a:avLst/>
          </a:prstGeom>
          <a:solidFill>
            <a:schemeClr val="folHlink">
              <a:alpha val="901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eaLnBrk="1" hangingPunct="1"/>
            <a:endParaRPr lang="en-GB" altLang="en-US" sz="1400">
              <a:latin typeface="+mj-lt"/>
            </a:endParaRPr>
          </a:p>
        </p:txBody>
      </p:sp>
      <p:sp>
        <p:nvSpPr>
          <p:cNvPr id="13" name="Text Box 24"/>
          <p:cNvSpPr txBox="1">
            <a:spLocks noChangeArrowheads="1"/>
          </p:cNvSpPr>
          <p:nvPr/>
        </p:nvSpPr>
        <p:spPr bwMode="auto">
          <a:xfrm>
            <a:off x="5171254" y="1262679"/>
            <a:ext cx="182086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hangingPunct="1"/>
            <a:r>
              <a:rPr lang="it-IT" altLang="en-US" sz="1600" dirty="0">
                <a:solidFill>
                  <a:srgbClr val="800000"/>
                </a:solidFill>
                <a:latin typeface="+mj-lt"/>
              </a:rPr>
              <a:t>bottlenecks</a:t>
            </a:r>
          </a:p>
        </p:txBody>
      </p:sp>
      <p:sp>
        <p:nvSpPr>
          <p:cNvPr id="14" name="Freeform 25"/>
          <p:cNvSpPr>
            <a:spLocks/>
          </p:cNvSpPr>
          <p:nvPr/>
        </p:nvSpPr>
        <p:spPr bwMode="auto">
          <a:xfrm>
            <a:off x="6732736" y="1268760"/>
            <a:ext cx="486618" cy="695557"/>
          </a:xfrm>
          <a:custGeom>
            <a:avLst/>
            <a:gdLst>
              <a:gd name="T0" fmla="*/ 0 w 464"/>
              <a:gd name="T1" fmla="*/ 0 h 552"/>
              <a:gd name="T2" fmla="*/ 2147483647 w 464"/>
              <a:gd name="T3" fmla="*/ 2147483647 h 552"/>
              <a:gd name="T4" fmla="*/ 2147483647 w 464"/>
              <a:gd name="T5" fmla="*/ 2147483647 h 55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64" h="552">
                <a:moveTo>
                  <a:pt x="0" y="0"/>
                </a:moveTo>
                <a:cubicBezTo>
                  <a:pt x="113" y="46"/>
                  <a:pt x="227" y="92"/>
                  <a:pt x="304" y="184"/>
                </a:cubicBezTo>
                <a:cubicBezTo>
                  <a:pt x="381" y="276"/>
                  <a:pt x="422" y="414"/>
                  <a:pt x="464" y="552"/>
                </a:cubicBezTo>
              </a:path>
            </a:pathLst>
          </a:custGeom>
          <a:noFill/>
          <a:ln w="19050" cap="flat" cmpd="sng">
            <a:solidFill>
              <a:srgbClr val="C00000"/>
            </a:solidFill>
            <a:prstDash val="sysDot"/>
            <a:miter lim="800000"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 sz="2000">
              <a:latin typeface="+mj-lt"/>
            </a:endParaRPr>
          </a:p>
        </p:txBody>
      </p:sp>
      <p:sp>
        <p:nvSpPr>
          <p:cNvPr id="15" name="Text Box 20"/>
          <p:cNvSpPr txBox="1">
            <a:spLocks noChangeArrowheads="1"/>
          </p:cNvSpPr>
          <p:nvPr/>
        </p:nvSpPr>
        <p:spPr bwMode="auto">
          <a:xfrm>
            <a:off x="2550319" y="5013176"/>
            <a:ext cx="397986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hangingPunct="1"/>
            <a:r>
              <a:rPr lang="it-IT" altLang="en-US" sz="1600" dirty="0">
                <a:solidFill>
                  <a:srgbClr val="800000"/>
                </a:solidFill>
                <a:latin typeface="+mj-lt"/>
              </a:rPr>
              <a:t>Fraction of class 2 jobs that </a:t>
            </a:r>
          </a:p>
          <a:p>
            <a:pPr algn="ctr" eaLnBrk="1" hangingPunct="1"/>
            <a:r>
              <a:rPr lang="it-IT" altLang="en-US" sz="1600" dirty="0">
                <a:solidFill>
                  <a:srgbClr val="800000"/>
                </a:solidFill>
                <a:latin typeface="+mj-lt"/>
              </a:rPr>
              <a:t>saturate two resources concurrently</a:t>
            </a:r>
          </a:p>
        </p:txBody>
      </p:sp>
      <p:sp>
        <p:nvSpPr>
          <p:cNvPr id="16" name="Rectangle 22"/>
          <p:cNvSpPr>
            <a:spLocks noChangeArrowheads="1"/>
          </p:cNvSpPr>
          <p:nvPr/>
        </p:nvSpPr>
        <p:spPr bwMode="auto">
          <a:xfrm>
            <a:off x="2627784" y="2715394"/>
            <a:ext cx="838934" cy="2153766"/>
          </a:xfrm>
          <a:prstGeom prst="rect">
            <a:avLst/>
          </a:prstGeom>
          <a:solidFill>
            <a:schemeClr val="folHlink">
              <a:alpha val="901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eaLnBrk="1" hangingPunct="1"/>
            <a:endParaRPr lang="en-GB" altLang="en-US" sz="1400">
              <a:latin typeface="+mj-lt"/>
            </a:endParaRPr>
          </a:p>
        </p:txBody>
      </p:sp>
      <p:sp>
        <p:nvSpPr>
          <p:cNvPr id="7" name="AutoShape 18"/>
          <p:cNvSpPr>
            <a:spLocks/>
          </p:cNvSpPr>
          <p:nvPr/>
        </p:nvSpPr>
        <p:spPr bwMode="auto">
          <a:xfrm rot="10800000">
            <a:off x="2627784" y="2708919"/>
            <a:ext cx="360039" cy="2088233"/>
          </a:xfrm>
          <a:prstGeom prst="leftBrace">
            <a:avLst>
              <a:gd name="adj1" fmla="val 48016"/>
              <a:gd name="adj2" fmla="val 50000"/>
            </a:avLst>
          </a:prstGeom>
          <a:noFill/>
          <a:ln w="19050">
            <a:solidFill>
              <a:srgbClr val="8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eaLnBrk="1" hangingPunct="1"/>
            <a:endParaRPr lang="en-GB" altLang="en-US" sz="1400">
              <a:latin typeface="+mj-lt"/>
            </a:endParaRPr>
          </a:p>
        </p:txBody>
      </p:sp>
      <p:sp>
        <p:nvSpPr>
          <p:cNvPr id="17" name="Text Box 20"/>
          <p:cNvSpPr txBox="1">
            <a:spLocks noChangeArrowheads="1"/>
          </p:cNvSpPr>
          <p:nvPr/>
        </p:nvSpPr>
        <p:spPr bwMode="auto">
          <a:xfrm>
            <a:off x="2702719" y="2276872"/>
            <a:ext cx="397986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hangingPunct="1"/>
            <a:r>
              <a:rPr lang="it-IT" altLang="en-US" sz="1600" dirty="0">
                <a:solidFill>
                  <a:srgbClr val="800000"/>
                </a:solidFill>
                <a:latin typeface="+mj-lt"/>
              </a:rPr>
              <a:t>Common saturation sector</a:t>
            </a:r>
          </a:p>
        </p:txBody>
      </p:sp>
    </p:spTree>
    <p:extLst>
      <p:ext uri="{BB962C8B-B14F-4D97-AF65-F5344CB8AC3E}">
        <p14:creationId xmlns:p14="http://schemas.microsoft.com/office/powerpoint/2010/main" val="614778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A15ABFA-A347-45D0-84A7-0DF885B68F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908720"/>
            <a:ext cx="8382000" cy="5059363"/>
          </a:xfrm>
        </p:spPr>
        <p:txBody>
          <a:bodyPr/>
          <a:lstStyle/>
          <a:p>
            <a:r>
              <a:rPr lang="en-GB" dirty="0"/>
              <a:t>3-class model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88DFD52-7D11-42FC-88CA-B44CB7269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JABA: bottleneck identification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6A871F-49DB-450A-B751-50F4D828B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C7FEBF-A170-470C-A369-F0D066FB58E5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040E81D-FF08-4BCC-84F6-08403DBBBD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9175" y="1581497"/>
            <a:ext cx="4565650" cy="491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 Box 12">
            <a:extLst>
              <a:ext uri="{FF2B5EF4-FFF2-40B4-BE49-F238E27FC236}">
                <a16:creationId xmlns:a16="http://schemas.microsoft.com/office/drawing/2014/main" id="{7FC42E0E-A303-4022-B62D-6BD4646F76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3075" y="6461472"/>
            <a:ext cx="328136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algn="r" rtl="0" fontAlgn="base" latinLnBrk="1">
              <a:spcBef>
                <a:spcPct val="0"/>
              </a:spcBef>
              <a:spcAft>
                <a:spcPct val="0"/>
              </a:spcAft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charset="-127"/>
                <a:cs typeface="+mn-cs"/>
              </a:defRPr>
            </a:lvl1pPr>
            <a:lvl2pPr marL="457200" algn="r" rtl="0" fontAlgn="base" latinLnBrk="1">
              <a:spcBef>
                <a:spcPct val="0"/>
              </a:spcBef>
              <a:spcAft>
                <a:spcPct val="0"/>
              </a:spcAft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charset="-127"/>
                <a:cs typeface="+mn-cs"/>
              </a:defRPr>
            </a:lvl2pPr>
            <a:lvl3pPr marL="914400" algn="r" rtl="0" fontAlgn="base" latinLnBrk="1">
              <a:spcBef>
                <a:spcPct val="0"/>
              </a:spcBef>
              <a:spcAft>
                <a:spcPct val="0"/>
              </a:spcAft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charset="-127"/>
                <a:cs typeface="+mn-cs"/>
              </a:defRPr>
            </a:lvl3pPr>
            <a:lvl4pPr marL="1371600" algn="r" rtl="0" fontAlgn="base" latinLnBrk="1">
              <a:spcBef>
                <a:spcPct val="0"/>
              </a:spcBef>
              <a:spcAft>
                <a:spcPct val="0"/>
              </a:spcAft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charset="-127"/>
                <a:cs typeface="+mn-cs"/>
              </a:defRPr>
            </a:lvl4pPr>
            <a:lvl5pPr marL="1828800" algn="r" rtl="0" fontAlgn="base" latinLnBrk="1">
              <a:spcBef>
                <a:spcPct val="0"/>
              </a:spcBef>
              <a:spcAft>
                <a:spcPct val="0"/>
              </a:spcAft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charset="-127"/>
                <a:cs typeface="+mn-cs"/>
              </a:defRPr>
            </a:lvl5pPr>
            <a:lvl6pPr marL="2286000" algn="l" defTabSz="914400" rtl="0" eaLnBrk="1" latinLnBrk="0" hangingPunct="1"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charset="-127"/>
                <a:cs typeface="+mn-cs"/>
              </a:defRPr>
            </a:lvl6pPr>
            <a:lvl7pPr marL="2743200" algn="l" defTabSz="914400" rtl="0" eaLnBrk="1" latinLnBrk="0" hangingPunct="1"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charset="-127"/>
                <a:cs typeface="+mn-cs"/>
              </a:defRPr>
            </a:lvl7pPr>
            <a:lvl8pPr marL="3200400" algn="l" defTabSz="914400" rtl="0" eaLnBrk="1" latinLnBrk="0" hangingPunct="1"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charset="-127"/>
                <a:cs typeface="+mn-cs"/>
              </a:defRPr>
            </a:lvl8pPr>
            <a:lvl9pPr marL="3657600" algn="l" defTabSz="914400" rtl="0" eaLnBrk="1" latinLnBrk="0" hangingPunct="1"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charset="-127"/>
                <a:cs typeface="+mn-cs"/>
              </a:defRPr>
            </a:lvl9pPr>
          </a:lstStyle>
          <a:p>
            <a:pPr algn="ctr"/>
            <a:r>
              <a:rPr lang="it-IT" altLang="en-US" sz="2000" dirty="0">
                <a:solidFill>
                  <a:srgbClr val="800000"/>
                </a:solidFill>
                <a:latin typeface="+mj-lt"/>
              </a:rPr>
              <a:t>Service demands of class 1</a:t>
            </a:r>
          </a:p>
        </p:txBody>
      </p:sp>
      <p:sp>
        <p:nvSpPr>
          <p:cNvPr id="8" name="Text Box 13">
            <a:extLst>
              <a:ext uri="{FF2B5EF4-FFF2-40B4-BE49-F238E27FC236}">
                <a16:creationId xmlns:a16="http://schemas.microsoft.com/office/drawing/2014/main" id="{5BB31BEA-7E50-4FF1-B135-DA8AAF25AA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7863" y="1268760"/>
            <a:ext cx="328136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algn="r" rtl="0" fontAlgn="base" latinLnBrk="1">
              <a:spcBef>
                <a:spcPct val="0"/>
              </a:spcBef>
              <a:spcAft>
                <a:spcPct val="0"/>
              </a:spcAft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charset="-127"/>
                <a:cs typeface="+mn-cs"/>
              </a:defRPr>
            </a:lvl1pPr>
            <a:lvl2pPr marL="457200" algn="r" rtl="0" fontAlgn="base" latinLnBrk="1">
              <a:spcBef>
                <a:spcPct val="0"/>
              </a:spcBef>
              <a:spcAft>
                <a:spcPct val="0"/>
              </a:spcAft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charset="-127"/>
                <a:cs typeface="+mn-cs"/>
              </a:defRPr>
            </a:lvl2pPr>
            <a:lvl3pPr marL="914400" algn="r" rtl="0" fontAlgn="base" latinLnBrk="1">
              <a:spcBef>
                <a:spcPct val="0"/>
              </a:spcBef>
              <a:spcAft>
                <a:spcPct val="0"/>
              </a:spcAft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charset="-127"/>
                <a:cs typeface="+mn-cs"/>
              </a:defRPr>
            </a:lvl3pPr>
            <a:lvl4pPr marL="1371600" algn="r" rtl="0" fontAlgn="base" latinLnBrk="1">
              <a:spcBef>
                <a:spcPct val="0"/>
              </a:spcBef>
              <a:spcAft>
                <a:spcPct val="0"/>
              </a:spcAft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charset="-127"/>
                <a:cs typeface="+mn-cs"/>
              </a:defRPr>
            </a:lvl4pPr>
            <a:lvl5pPr marL="1828800" algn="r" rtl="0" fontAlgn="base" latinLnBrk="1">
              <a:spcBef>
                <a:spcPct val="0"/>
              </a:spcBef>
              <a:spcAft>
                <a:spcPct val="0"/>
              </a:spcAft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charset="-127"/>
                <a:cs typeface="+mn-cs"/>
              </a:defRPr>
            </a:lvl5pPr>
            <a:lvl6pPr marL="2286000" algn="l" defTabSz="914400" rtl="0" eaLnBrk="1" latinLnBrk="0" hangingPunct="1"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charset="-127"/>
                <a:cs typeface="+mn-cs"/>
              </a:defRPr>
            </a:lvl6pPr>
            <a:lvl7pPr marL="2743200" algn="l" defTabSz="914400" rtl="0" eaLnBrk="1" latinLnBrk="0" hangingPunct="1"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charset="-127"/>
                <a:cs typeface="+mn-cs"/>
              </a:defRPr>
            </a:lvl7pPr>
            <a:lvl8pPr marL="3200400" algn="l" defTabSz="914400" rtl="0" eaLnBrk="1" latinLnBrk="0" hangingPunct="1"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charset="-127"/>
                <a:cs typeface="+mn-cs"/>
              </a:defRPr>
            </a:lvl8pPr>
            <a:lvl9pPr marL="3657600" algn="l" defTabSz="914400" rtl="0" eaLnBrk="1" latinLnBrk="0" hangingPunct="1"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charset="-127"/>
                <a:cs typeface="+mn-cs"/>
              </a:defRPr>
            </a:lvl9pPr>
          </a:lstStyle>
          <a:p>
            <a:pPr algn="ctr"/>
            <a:r>
              <a:rPr lang="it-IT" altLang="en-US" sz="2000" dirty="0">
                <a:solidFill>
                  <a:srgbClr val="800000"/>
                </a:solidFill>
                <a:latin typeface="+mj-lt"/>
              </a:rPr>
              <a:t>Service demands of class 2</a:t>
            </a:r>
          </a:p>
        </p:txBody>
      </p:sp>
      <p:sp>
        <p:nvSpPr>
          <p:cNvPr id="9" name="Line 14">
            <a:extLst>
              <a:ext uri="{FF2B5EF4-FFF2-40B4-BE49-F238E27FC236}">
                <a16:creationId xmlns:a16="http://schemas.microsoft.com/office/drawing/2014/main" id="{6F763EEC-5FB9-4B56-ACBC-FC0F6C80693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952750" y="1552922"/>
            <a:ext cx="508000" cy="368300"/>
          </a:xfrm>
          <a:prstGeom prst="line">
            <a:avLst/>
          </a:prstGeom>
          <a:noFill/>
          <a:ln w="19050">
            <a:solidFill>
              <a:srgbClr val="8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ko-KR"/>
            </a:defPPr>
            <a:lvl1pPr algn="r" rtl="0" fontAlgn="base" latinLnBrk="1">
              <a:spcBef>
                <a:spcPct val="0"/>
              </a:spcBef>
              <a:spcAft>
                <a:spcPct val="0"/>
              </a:spcAft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charset="-127"/>
                <a:cs typeface="+mn-cs"/>
              </a:defRPr>
            </a:lvl1pPr>
            <a:lvl2pPr marL="457200" algn="r" rtl="0" fontAlgn="base" latinLnBrk="1">
              <a:spcBef>
                <a:spcPct val="0"/>
              </a:spcBef>
              <a:spcAft>
                <a:spcPct val="0"/>
              </a:spcAft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charset="-127"/>
                <a:cs typeface="+mn-cs"/>
              </a:defRPr>
            </a:lvl2pPr>
            <a:lvl3pPr marL="914400" algn="r" rtl="0" fontAlgn="base" latinLnBrk="1">
              <a:spcBef>
                <a:spcPct val="0"/>
              </a:spcBef>
              <a:spcAft>
                <a:spcPct val="0"/>
              </a:spcAft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charset="-127"/>
                <a:cs typeface="+mn-cs"/>
              </a:defRPr>
            </a:lvl3pPr>
            <a:lvl4pPr marL="1371600" algn="r" rtl="0" fontAlgn="base" latinLnBrk="1">
              <a:spcBef>
                <a:spcPct val="0"/>
              </a:spcBef>
              <a:spcAft>
                <a:spcPct val="0"/>
              </a:spcAft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charset="-127"/>
                <a:cs typeface="+mn-cs"/>
              </a:defRPr>
            </a:lvl4pPr>
            <a:lvl5pPr marL="1828800" algn="r" rtl="0" fontAlgn="base" latinLnBrk="1">
              <a:spcBef>
                <a:spcPct val="0"/>
              </a:spcBef>
              <a:spcAft>
                <a:spcPct val="0"/>
              </a:spcAft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charset="-127"/>
                <a:cs typeface="+mn-cs"/>
              </a:defRPr>
            </a:lvl5pPr>
            <a:lvl6pPr marL="2286000" algn="l" defTabSz="914400" rtl="0" eaLnBrk="1" latinLnBrk="0" hangingPunct="1"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charset="-127"/>
                <a:cs typeface="+mn-cs"/>
              </a:defRPr>
            </a:lvl6pPr>
            <a:lvl7pPr marL="2743200" algn="l" defTabSz="914400" rtl="0" eaLnBrk="1" latinLnBrk="0" hangingPunct="1"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charset="-127"/>
                <a:cs typeface="+mn-cs"/>
              </a:defRPr>
            </a:lvl7pPr>
            <a:lvl8pPr marL="3200400" algn="l" defTabSz="914400" rtl="0" eaLnBrk="1" latinLnBrk="0" hangingPunct="1"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charset="-127"/>
                <a:cs typeface="+mn-cs"/>
              </a:defRPr>
            </a:lvl8pPr>
            <a:lvl9pPr marL="3657600" algn="l" defTabSz="914400" rtl="0" eaLnBrk="1" latinLnBrk="0" hangingPunct="1"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charset="-127"/>
                <a:cs typeface="+mn-cs"/>
              </a:defRPr>
            </a:lvl9pPr>
          </a:lstStyle>
          <a:p>
            <a:endParaRPr lang="en-GB" sz="1800">
              <a:latin typeface="+mj-lt"/>
            </a:endParaRPr>
          </a:p>
        </p:txBody>
      </p:sp>
      <p:sp>
        <p:nvSpPr>
          <p:cNvPr id="10" name="Text Box 15">
            <a:extLst>
              <a:ext uri="{FF2B5EF4-FFF2-40B4-BE49-F238E27FC236}">
                <a16:creationId xmlns:a16="http://schemas.microsoft.com/office/drawing/2014/main" id="{B880DCB4-8D43-4EF1-995C-8602EFFBD2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9938" y="1979960"/>
            <a:ext cx="163036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ko-KR"/>
            </a:defPPr>
            <a:lvl1pPr algn="r" rtl="0" fontAlgn="base" latinLnBrk="1">
              <a:spcBef>
                <a:spcPct val="0"/>
              </a:spcBef>
              <a:spcAft>
                <a:spcPct val="0"/>
              </a:spcAft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charset="-127"/>
                <a:cs typeface="+mn-cs"/>
              </a:defRPr>
            </a:lvl1pPr>
            <a:lvl2pPr marL="457200" algn="r" rtl="0" fontAlgn="base" latinLnBrk="1">
              <a:spcBef>
                <a:spcPct val="0"/>
              </a:spcBef>
              <a:spcAft>
                <a:spcPct val="0"/>
              </a:spcAft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charset="-127"/>
                <a:cs typeface="+mn-cs"/>
              </a:defRPr>
            </a:lvl2pPr>
            <a:lvl3pPr marL="914400" algn="r" rtl="0" fontAlgn="base" latinLnBrk="1">
              <a:spcBef>
                <a:spcPct val="0"/>
              </a:spcBef>
              <a:spcAft>
                <a:spcPct val="0"/>
              </a:spcAft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charset="-127"/>
                <a:cs typeface="+mn-cs"/>
              </a:defRPr>
            </a:lvl3pPr>
            <a:lvl4pPr marL="1371600" algn="r" rtl="0" fontAlgn="base" latinLnBrk="1">
              <a:spcBef>
                <a:spcPct val="0"/>
              </a:spcBef>
              <a:spcAft>
                <a:spcPct val="0"/>
              </a:spcAft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charset="-127"/>
                <a:cs typeface="+mn-cs"/>
              </a:defRPr>
            </a:lvl4pPr>
            <a:lvl5pPr marL="1828800" algn="r" rtl="0" fontAlgn="base" latinLnBrk="1">
              <a:spcBef>
                <a:spcPct val="0"/>
              </a:spcBef>
              <a:spcAft>
                <a:spcPct val="0"/>
              </a:spcAft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charset="-127"/>
                <a:cs typeface="+mn-cs"/>
              </a:defRPr>
            </a:lvl5pPr>
            <a:lvl6pPr marL="2286000" algn="l" defTabSz="914400" rtl="0" eaLnBrk="1" latinLnBrk="0" hangingPunct="1"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charset="-127"/>
                <a:cs typeface="+mn-cs"/>
              </a:defRPr>
            </a:lvl6pPr>
            <a:lvl7pPr marL="2743200" algn="l" defTabSz="914400" rtl="0" eaLnBrk="1" latinLnBrk="0" hangingPunct="1"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charset="-127"/>
                <a:cs typeface="+mn-cs"/>
              </a:defRPr>
            </a:lvl7pPr>
            <a:lvl8pPr marL="3200400" algn="l" defTabSz="914400" rtl="0" eaLnBrk="1" latinLnBrk="0" hangingPunct="1"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charset="-127"/>
                <a:cs typeface="+mn-cs"/>
              </a:defRPr>
            </a:lvl8pPr>
            <a:lvl9pPr marL="3657600" algn="l" defTabSz="914400" rtl="0" eaLnBrk="1" latinLnBrk="0" hangingPunct="1"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charset="-127"/>
                <a:cs typeface="+mn-cs"/>
              </a:defRPr>
            </a:lvl9pPr>
          </a:lstStyle>
          <a:p>
            <a:pPr algn="ctr"/>
            <a:r>
              <a:rPr lang="it-IT" altLang="en-US" sz="2000">
                <a:solidFill>
                  <a:srgbClr val="800000"/>
                </a:solidFill>
                <a:latin typeface="+mj-lt"/>
              </a:rPr>
              <a:t>bottlenecks</a:t>
            </a:r>
          </a:p>
        </p:txBody>
      </p:sp>
      <p:sp>
        <p:nvSpPr>
          <p:cNvPr id="11" name="Line 16">
            <a:extLst>
              <a:ext uri="{FF2B5EF4-FFF2-40B4-BE49-F238E27FC236}">
                <a16:creationId xmlns:a16="http://schemas.microsoft.com/office/drawing/2014/main" id="{90B4283A-A0F9-4BBC-B117-801D455F694B}"/>
              </a:ext>
            </a:extLst>
          </p:cNvPr>
          <p:cNvSpPr>
            <a:spLocks noChangeShapeType="1"/>
          </p:cNvSpPr>
          <p:nvPr/>
        </p:nvSpPr>
        <p:spPr bwMode="auto">
          <a:xfrm>
            <a:off x="5384800" y="2245072"/>
            <a:ext cx="368300" cy="2476500"/>
          </a:xfrm>
          <a:prstGeom prst="line">
            <a:avLst/>
          </a:prstGeom>
          <a:noFill/>
          <a:ln w="19050">
            <a:solidFill>
              <a:srgbClr val="800000"/>
            </a:solidFill>
            <a:prstDash val="sysDot"/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ko-KR"/>
            </a:defPPr>
            <a:lvl1pPr algn="r" rtl="0" fontAlgn="base" latinLnBrk="1">
              <a:spcBef>
                <a:spcPct val="0"/>
              </a:spcBef>
              <a:spcAft>
                <a:spcPct val="0"/>
              </a:spcAft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charset="-127"/>
                <a:cs typeface="+mn-cs"/>
              </a:defRPr>
            </a:lvl1pPr>
            <a:lvl2pPr marL="457200" algn="r" rtl="0" fontAlgn="base" latinLnBrk="1">
              <a:spcBef>
                <a:spcPct val="0"/>
              </a:spcBef>
              <a:spcAft>
                <a:spcPct val="0"/>
              </a:spcAft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charset="-127"/>
                <a:cs typeface="+mn-cs"/>
              </a:defRPr>
            </a:lvl2pPr>
            <a:lvl3pPr marL="914400" algn="r" rtl="0" fontAlgn="base" latinLnBrk="1">
              <a:spcBef>
                <a:spcPct val="0"/>
              </a:spcBef>
              <a:spcAft>
                <a:spcPct val="0"/>
              </a:spcAft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charset="-127"/>
                <a:cs typeface="+mn-cs"/>
              </a:defRPr>
            </a:lvl3pPr>
            <a:lvl4pPr marL="1371600" algn="r" rtl="0" fontAlgn="base" latinLnBrk="1">
              <a:spcBef>
                <a:spcPct val="0"/>
              </a:spcBef>
              <a:spcAft>
                <a:spcPct val="0"/>
              </a:spcAft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charset="-127"/>
                <a:cs typeface="+mn-cs"/>
              </a:defRPr>
            </a:lvl4pPr>
            <a:lvl5pPr marL="1828800" algn="r" rtl="0" fontAlgn="base" latinLnBrk="1">
              <a:spcBef>
                <a:spcPct val="0"/>
              </a:spcBef>
              <a:spcAft>
                <a:spcPct val="0"/>
              </a:spcAft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charset="-127"/>
                <a:cs typeface="+mn-cs"/>
              </a:defRPr>
            </a:lvl5pPr>
            <a:lvl6pPr marL="2286000" algn="l" defTabSz="914400" rtl="0" eaLnBrk="1" latinLnBrk="0" hangingPunct="1"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charset="-127"/>
                <a:cs typeface="+mn-cs"/>
              </a:defRPr>
            </a:lvl6pPr>
            <a:lvl7pPr marL="2743200" algn="l" defTabSz="914400" rtl="0" eaLnBrk="1" latinLnBrk="0" hangingPunct="1"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charset="-127"/>
                <a:cs typeface="+mn-cs"/>
              </a:defRPr>
            </a:lvl7pPr>
            <a:lvl8pPr marL="3200400" algn="l" defTabSz="914400" rtl="0" eaLnBrk="1" latinLnBrk="0" hangingPunct="1"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charset="-127"/>
                <a:cs typeface="+mn-cs"/>
              </a:defRPr>
            </a:lvl8pPr>
            <a:lvl9pPr marL="3657600" algn="l" defTabSz="914400" rtl="0" eaLnBrk="1" latinLnBrk="0" hangingPunct="1"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charset="-127"/>
                <a:cs typeface="+mn-cs"/>
              </a:defRPr>
            </a:lvl9pPr>
          </a:lstStyle>
          <a:p>
            <a:endParaRPr lang="en-GB" sz="1800">
              <a:latin typeface="+mj-lt"/>
            </a:endParaRPr>
          </a:p>
        </p:txBody>
      </p:sp>
      <p:sp>
        <p:nvSpPr>
          <p:cNvPr id="12" name="Line 17">
            <a:extLst>
              <a:ext uri="{FF2B5EF4-FFF2-40B4-BE49-F238E27FC236}">
                <a16:creationId xmlns:a16="http://schemas.microsoft.com/office/drawing/2014/main" id="{80277891-309A-4424-9087-1D9BC2EE4D5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746500" y="2245072"/>
            <a:ext cx="1625600" cy="317500"/>
          </a:xfrm>
          <a:prstGeom prst="line">
            <a:avLst/>
          </a:prstGeom>
          <a:noFill/>
          <a:ln w="19050">
            <a:solidFill>
              <a:srgbClr val="800000"/>
            </a:solidFill>
            <a:prstDash val="sysDot"/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ko-KR"/>
            </a:defPPr>
            <a:lvl1pPr algn="r" rtl="0" fontAlgn="base" latinLnBrk="1">
              <a:spcBef>
                <a:spcPct val="0"/>
              </a:spcBef>
              <a:spcAft>
                <a:spcPct val="0"/>
              </a:spcAft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charset="-127"/>
                <a:cs typeface="+mn-cs"/>
              </a:defRPr>
            </a:lvl1pPr>
            <a:lvl2pPr marL="457200" algn="r" rtl="0" fontAlgn="base" latinLnBrk="1">
              <a:spcBef>
                <a:spcPct val="0"/>
              </a:spcBef>
              <a:spcAft>
                <a:spcPct val="0"/>
              </a:spcAft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charset="-127"/>
                <a:cs typeface="+mn-cs"/>
              </a:defRPr>
            </a:lvl2pPr>
            <a:lvl3pPr marL="914400" algn="r" rtl="0" fontAlgn="base" latinLnBrk="1">
              <a:spcBef>
                <a:spcPct val="0"/>
              </a:spcBef>
              <a:spcAft>
                <a:spcPct val="0"/>
              </a:spcAft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charset="-127"/>
                <a:cs typeface="+mn-cs"/>
              </a:defRPr>
            </a:lvl3pPr>
            <a:lvl4pPr marL="1371600" algn="r" rtl="0" fontAlgn="base" latinLnBrk="1">
              <a:spcBef>
                <a:spcPct val="0"/>
              </a:spcBef>
              <a:spcAft>
                <a:spcPct val="0"/>
              </a:spcAft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charset="-127"/>
                <a:cs typeface="+mn-cs"/>
              </a:defRPr>
            </a:lvl4pPr>
            <a:lvl5pPr marL="1828800" algn="r" rtl="0" fontAlgn="base" latinLnBrk="1">
              <a:spcBef>
                <a:spcPct val="0"/>
              </a:spcBef>
              <a:spcAft>
                <a:spcPct val="0"/>
              </a:spcAft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charset="-127"/>
                <a:cs typeface="+mn-cs"/>
              </a:defRPr>
            </a:lvl5pPr>
            <a:lvl6pPr marL="2286000" algn="l" defTabSz="914400" rtl="0" eaLnBrk="1" latinLnBrk="0" hangingPunct="1"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charset="-127"/>
                <a:cs typeface="+mn-cs"/>
              </a:defRPr>
            </a:lvl6pPr>
            <a:lvl7pPr marL="2743200" algn="l" defTabSz="914400" rtl="0" eaLnBrk="1" latinLnBrk="0" hangingPunct="1"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charset="-127"/>
                <a:cs typeface="+mn-cs"/>
              </a:defRPr>
            </a:lvl7pPr>
            <a:lvl8pPr marL="3200400" algn="l" defTabSz="914400" rtl="0" eaLnBrk="1" latinLnBrk="0" hangingPunct="1"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charset="-127"/>
                <a:cs typeface="+mn-cs"/>
              </a:defRPr>
            </a:lvl8pPr>
            <a:lvl9pPr marL="3657600" algn="l" defTabSz="914400" rtl="0" eaLnBrk="1" latinLnBrk="0" hangingPunct="1"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charset="-127"/>
                <a:cs typeface="+mn-cs"/>
              </a:defRPr>
            </a:lvl9pPr>
          </a:lstStyle>
          <a:p>
            <a:endParaRPr lang="en-GB" sz="18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57080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2711CA0-7954-4E74-B42B-0CAF4E421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JMCH: Markov chain animation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B37A36-4654-4E85-BEB9-D46B53586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C7FEBF-A170-470C-A369-F0D066FB58E5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ED8B3263-ABF2-4A48-844B-E94A483CBB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0060" y="908720"/>
            <a:ext cx="7570540" cy="567665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91142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D782C4-30B7-421C-B24B-4DAE8F22D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latin typeface="+mj-l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268677-C9D7-4E32-AE62-BB1F3482F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C7FEBF-A170-470C-A369-F0D066FB58E5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7CAF222A-B42D-490C-A24B-C453F98F4BA4}"/>
              </a:ext>
            </a:extLst>
          </p:cNvPr>
          <p:cNvSpPr txBox="1">
            <a:spLocks/>
          </p:cNvSpPr>
          <p:nvPr/>
        </p:nvSpPr>
        <p:spPr>
          <a:xfrm>
            <a:off x="77788" y="6410325"/>
            <a:ext cx="1905000" cy="45720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  <a:cs typeface="Arial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  <a:cs typeface="Arial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  <a:cs typeface="Arial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  <a:cs typeface="Arial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  <a:cs typeface="Arial" charset="0"/>
              </a:defRPr>
            </a:lvl5pPr>
            <a:lvl6pPr marL="2514600" indent="-228600" algn="r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  <a:cs typeface="Arial" charset="0"/>
              </a:defRPr>
            </a:lvl6pPr>
            <a:lvl7pPr marL="2971800" indent="-228600" algn="r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  <a:cs typeface="Arial" charset="0"/>
              </a:defRPr>
            </a:lvl7pPr>
            <a:lvl8pPr marL="3429000" indent="-228600" algn="r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  <a:cs typeface="Arial" charset="0"/>
              </a:defRPr>
            </a:lvl8pPr>
            <a:lvl9pPr marL="3886200" indent="-228600" algn="r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  <a:cs typeface="Arial" charset="0"/>
              </a:defRPr>
            </a:lvl9pPr>
          </a:lstStyle>
          <a:p>
            <a:r>
              <a:rPr lang="en-US" altLang="en-US" b="0">
                <a:solidFill>
                  <a:srgbClr val="000000"/>
                </a:solidFill>
                <a:latin typeface="+mj-lt"/>
              </a:rPr>
              <a:t> </a:t>
            </a:r>
            <a:r>
              <a:rPr lang="en-US" altLang="en-US" sz="1100" b="0">
                <a:solidFill>
                  <a:srgbClr val="000000"/>
                </a:solidFill>
                <a:latin typeface="+mj-lt"/>
              </a:rPr>
              <a:t>G.Casale – G.Serazzi</a:t>
            </a:r>
            <a:r>
              <a:rPr lang="en-US" altLang="en-US" b="0">
                <a:solidFill>
                  <a:srgbClr val="000000"/>
                </a:solidFill>
                <a:latin typeface="+mj-lt"/>
              </a:rPr>
              <a:t> </a:t>
            </a:r>
            <a:endParaRPr lang="en-US" altLang="en-US" sz="1000" b="0">
              <a:solidFill>
                <a:srgbClr val="000000"/>
              </a:solidFill>
              <a:latin typeface="+mj-lt"/>
            </a:endParaRPr>
          </a:p>
        </p:txBody>
      </p:sp>
      <p:pic>
        <p:nvPicPr>
          <p:cNvPr id="7" name="Picture 18" descr="Griglia tratteggiata">
            <a:extLst>
              <a:ext uri="{FF2B5EF4-FFF2-40B4-BE49-F238E27FC236}">
                <a16:creationId xmlns:a16="http://schemas.microsoft.com/office/drawing/2014/main" id="{6CAAA11C-1106-49A1-90B9-AF2D995AD0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388" y="965200"/>
            <a:ext cx="7896225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8C2BF780-49DD-4985-8C22-CCEB47CE3F91}"/>
              </a:ext>
            </a:extLst>
          </p:cNvPr>
          <p:cNvSpPr/>
          <p:nvPr/>
        </p:nvSpPr>
        <p:spPr bwMode="auto">
          <a:xfrm>
            <a:off x="4013200" y="2651125"/>
            <a:ext cx="1487488" cy="977900"/>
          </a:xfrm>
          <a:prstGeom prst="ellipse">
            <a:avLst/>
          </a:prstGeom>
          <a:noFill/>
          <a:ln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l" latinLnBrk="0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kumimoji="0" lang="en-GB" sz="2400" b="0">
              <a:solidFill>
                <a:srgbClr val="FFFFFF"/>
              </a:solidFill>
              <a:latin typeface="+mj-lt"/>
              <a:ea typeface="굴림" charset="-127"/>
            </a:endParaRPr>
          </a:p>
        </p:txBody>
      </p:sp>
      <p:sp>
        <p:nvSpPr>
          <p:cNvPr id="9" name="Text Box 3">
            <a:extLst>
              <a:ext uri="{FF2B5EF4-FFF2-40B4-BE49-F238E27FC236}">
                <a16:creationId xmlns:a16="http://schemas.microsoft.com/office/drawing/2014/main" id="{CB4706D1-C19D-4C34-B195-C5DFFFAB4A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5050" y="2352675"/>
            <a:ext cx="2303463" cy="309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latinLnBrk="0" hangingPunct="1">
              <a:buSzPct val="100000"/>
            </a:pPr>
            <a:r>
              <a:rPr kumimoji="0" lang="it-IT" altLang="en-US" sz="1400">
                <a:solidFill>
                  <a:srgbClr val="800000"/>
                </a:solidFill>
                <a:latin typeface="+mj-lt"/>
              </a:rPr>
              <a:t>Specify Format</a:t>
            </a:r>
          </a:p>
        </p:txBody>
      </p:sp>
      <p:sp>
        <p:nvSpPr>
          <p:cNvPr id="10" name="Text Box 3">
            <a:extLst>
              <a:ext uri="{FF2B5EF4-FFF2-40B4-BE49-F238E27FC236}">
                <a16:creationId xmlns:a16="http://schemas.microsoft.com/office/drawing/2014/main" id="{A9F0013D-48F3-452A-A11D-90977B524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1850" y="1222375"/>
            <a:ext cx="2303463" cy="309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latinLnBrk="0" hangingPunct="1">
              <a:buSzPct val="100000"/>
            </a:pPr>
            <a:r>
              <a:rPr kumimoji="0" lang="it-IT" altLang="en-US" sz="1400">
                <a:solidFill>
                  <a:srgbClr val="800000"/>
                </a:solidFill>
                <a:latin typeface="+mj-lt"/>
              </a:rPr>
              <a:t>Column-Oriented Log File</a:t>
            </a:r>
          </a:p>
        </p:txBody>
      </p:sp>
      <p:sp>
        <p:nvSpPr>
          <p:cNvPr id="11" name="Text Box 3">
            <a:extLst>
              <a:ext uri="{FF2B5EF4-FFF2-40B4-BE49-F238E27FC236}">
                <a16:creationId xmlns:a16="http://schemas.microsoft.com/office/drawing/2014/main" id="{B4001D0A-E23B-42F9-843E-4C9CDD7F95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5138" y="6202363"/>
            <a:ext cx="2303462" cy="309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latinLnBrk="0" hangingPunct="1">
              <a:buSzPct val="100000"/>
            </a:pPr>
            <a:r>
              <a:rPr kumimoji="0" lang="it-IT" altLang="en-US" sz="1400">
                <a:solidFill>
                  <a:srgbClr val="800000"/>
                </a:solidFill>
                <a:latin typeface="+mj-lt"/>
              </a:rPr>
              <a:t>Load Data</a:t>
            </a:r>
          </a:p>
        </p:txBody>
      </p:sp>
      <p:sp>
        <p:nvSpPr>
          <p:cNvPr id="12" name="Text Box 3">
            <a:extLst>
              <a:ext uri="{FF2B5EF4-FFF2-40B4-BE49-F238E27FC236}">
                <a16:creationId xmlns:a16="http://schemas.microsoft.com/office/drawing/2014/main" id="{8D4C58B6-83D3-41DA-A706-5BED34B637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3425" y="4819650"/>
            <a:ext cx="2303463" cy="52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latinLnBrk="0" hangingPunct="1">
              <a:buSzPct val="100000"/>
            </a:pPr>
            <a:r>
              <a:rPr kumimoji="0" lang="it-IT" altLang="en-US" sz="1400">
                <a:solidFill>
                  <a:srgbClr val="800000"/>
                </a:solidFill>
                <a:latin typeface="+mj-lt"/>
              </a:rPr>
              <a:t>Data Format</a:t>
            </a:r>
          </a:p>
          <a:p>
            <a:pPr algn="ctr" eaLnBrk="1" latinLnBrk="0" hangingPunct="1">
              <a:buSzPct val="100000"/>
            </a:pPr>
            <a:r>
              <a:rPr kumimoji="0" lang="it-IT" altLang="en-US" sz="1400">
                <a:solidFill>
                  <a:srgbClr val="800000"/>
                </a:solidFill>
                <a:latin typeface="+mj-lt"/>
              </a:rPr>
              <a:t>Templates</a:t>
            </a:r>
          </a:p>
        </p:txBody>
      </p:sp>
      <p:sp>
        <p:nvSpPr>
          <p:cNvPr id="13" name="Freeform 24">
            <a:extLst>
              <a:ext uri="{FF2B5EF4-FFF2-40B4-BE49-F238E27FC236}">
                <a16:creationId xmlns:a16="http://schemas.microsoft.com/office/drawing/2014/main" id="{8CF9CBE3-C2DA-4F5B-A4D2-0B18D25E97B8}"/>
              </a:ext>
            </a:extLst>
          </p:cNvPr>
          <p:cNvSpPr>
            <a:spLocks/>
          </p:cNvSpPr>
          <p:nvPr/>
        </p:nvSpPr>
        <p:spPr bwMode="auto">
          <a:xfrm>
            <a:off x="6326188" y="5919788"/>
            <a:ext cx="495300" cy="304800"/>
          </a:xfrm>
          <a:custGeom>
            <a:avLst/>
            <a:gdLst>
              <a:gd name="T0" fmla="*/ 0 w 1168"/>
              <a:gd name="T1" fmla="*/ 168 h 168"/>
              <a:gd name="T2" fmla="*/ 368 w 1168"/>
              <a:gd name="T3" fmla="*/ 40 h 168"/>
              <a:gd name="T4" fmla="*/ 1168 w 1168"/>
              <a:gd name="T5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68" h="168">
                <a:moveTo>
                  <a:pt x="0" y="168"/>
                </a:moveTo>
                <a:cubicBezTo>
                  <a:pt x="86" y="118"/>
                  <a:pt x="173" y="68"/>
                  <a:pt x="368" y="40"/>
                </a:cubicBezTo>
                <a:cubicBezTo>
                  <a:pt x="563" y="12"/>
                  <a:pt x="1035" y="7"/>
                  <a:pt x="1168" y="0"/>
                </a:cubicBezTo>
              </a:path>
            </a:pathLst>
          </a:custGeom>
          <a:noFill/>
          <a:ln w="19050" cap="flat" cmpd="sng">
            <a:solidFill>
              <a:srgbClr val="800000"/>
            </a:solidFill>
            <a:prstDash val="solid"/>
            <a:miter lim="800000"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latinLnBrk="0">
              <a:defRPr/>
            </a:pPr>
            <a:endParaRPr kumimoji="0" lang="en-GB" sz="2400" b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  <p:sp>
        <p:nvSpPr>
          <p:cNvPr id="14" name="Freeform 26">
            <a:extLst>
              <a:ext uri="{FF2B5EF4-FFF2-40B4-BE49-F238E27FC236}">
                <a16:creationId xmlns:a16="http://schemas.microsoft.com/office/drawing/2014/main" id="{6515EC93-8C47-4BDD-B88F-C688489B829C}"/>
              </a:ext>
            </a:extLst>
          </p:cNvPr>
          <p:cNvSpPr>
            <a:spLocks/>
          </p:cNvSpPr>
          <p:nvPr/>
        </p:nvSpPr>
        <p:spPr bwMode="auto">
          <a:xfrm>
            <a:off x="6556375" y="3863975"/>
            <a:ext cx="673100" cy="863600"/>
          </a:xfrm>
          <a:custGeom>
            <a:avLst/>
            <a:gdLst>
              <a:gd name="T0" fmla="*/ 0 w 1168"/>
              <a:gd name="T1" fmla="*/ 168 h 168"/>
              <a:gd name="T2" fmla="*/ 368 w 1168"/>
              <a:gd name="T3" fmla="*/ 40 h 168"/>
              <a:gd name="T4" fmla="*/ 1168 w 1168"/>
              <a:gd name="T5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68" h="168">
                <a:moveTo>
                  <a:pt x="0" y="168"/>
                </a:moveTo>
                <a:cubicBezTo>
                  <a:pt x="86" y="118"/>
                  <a:pt x="173" y="68"/>
                  <a:pt x="368" y="40"/>
                </a:cubicBezTo>
                <a:cubicBezTo>
                  <a:pt x="563" y="12"/>
                  <a:pt x="1035" y="7"/>
                  <a:pt x="1168" y="0"/>
                </a:cubicBezTo>
              </a:path>
            </a:pathLst>
          </a:custGeom>
          <a:noFill/>
          <a:ln w="19050" cap="flat" cmpd="sng">
            <a:solidFill>
              <a:srgbClr val="800000"/>
            </a:solidFill>
            <a:prstDash val="solid"/>
            <a:miter lim="800000"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latinLnBrk="0">
              <a:defRPr/>
            </a:pPr>
            <a:endParaRPr kumimoji="0" lang="en-GB" sz="2400" b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  <p:sp>
        <p:nvSpPr>
          <p:cNvPr id="15" name="Freeform 27">
            <a:extLst>
              <a:ext uri="{FF2B5EF4-FFF2-40B4-BE49-F238E27FC236}">
                <a16:creationId xmlns:a16="http://schemas.microsoft.com/office/drawing/2014/main" id="{A0AB3518-7FFE-4EA4-8076-F0A1124C0EE5}"/>
              </a:ext>
            </a:extLst>
          </p:cNvPr>
          <p:cNvSpPr>
            <a:spLocks/>
          </p:cNvSpPr>
          <p:nvPr/>
        </p:nvSpPr>
        <p:spPr bwMode="auto">
          <a:xfrm rot="7202482">
            <a:off x="6692107" y="1881981"/>
            <a:ext cx="539750" cy="382587"/>
          </a:xfrm>
          <a:custGeom>
            <a:avLst/>
            <a:gdLst>
              <a:gd name="T0" fmla="*/ 0 w 1168"/>
              <a:gd name="T1" fmla="*/ 168 h 168"/>
              <a:gd name="T2" fmla="*/ 368 w 1168"/>
              <a:gd name="T3" fmla="*/ 40 h 168"/>
              <a:gd name="T4" fmla="*/ 1168 w 1168"/>
              <a:gd name="T5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68" h="168">
                <a:moveTo>
                  <a:pt x="0" y="168"/>
                </a:moveTo>
                <a:cubicBezTo>
                  <a:pt x="86" y="118"/>
                  <a:pt x="173" y="68"/>
                  <a:pt x="368" y="40"/>
                </a:cubicBezTo>
                <a:cubicBezTo>
                  <a:pt x="563" y="12"/>
                  <a:pt x="1035" y="7"/>
                  <a:pt x="1168" y="0"/>
                </a:cubicBezTo>
              </a:path>
            </a:pathLst>
          </a:custGeom>
          <a:noFill/>
          <a:ln w="19050" cap="flat" cmpd="sng">
            <a:solidFill>
              <a:srgbClr val="800000"/>
            </a:solidFill>
            <a:prstDash val="solid"/>
            <a:miter lim="800000"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latinLnBrk="0">
              <a:defRPr/>
            </a:pPr>
            <a:endParaRPr kumimoji="0" lang="en-GB" sz="2400" b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  <p:sp>
        <p:nvSpPr>
          <p:cNvPr id="27" name="Rectangle 2">
            <a:extLst>
              <a:ext uri="{FF2B5EF4-FFF2-40B4-BE49-F238E27FC236}">
                <a16:creationId xmlns:a16="http://schemas.microsoft.com/office/drawing/2014/main" id="{34EAC60C-D6DA-41A4-A006-EFA346CE2A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350" y="76200"/>
            <a:ext cx="863213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182880"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n-US" dirty="0"/>
              <a:t>JWAT: workload characterization</a:t>
            </a:r>
          </a:p>
        </p:txBody>
      </p:sp>
    </p:spTree>
    <p:extLst>
      <p:ext uri="{BB962C8B-B14F-4D97-AF65-F5344CB8AC3E}">
        <p14:creationId xmlns:p14="http://schemas.microsoft.com/office/powerpoint/2010/main" val="1984809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" name="Slide Number Placeholder 5">
            <a:extLst>
              <a:ext uri="{FF2B5EF4-FFF2-40B4-BE49-F238E27FC236}">
                <a16:creationId xmlns:a16="http://schemas.microsoft.com/office/drawing/2014/main" id="{CD615E30-0DB1-4A55-9C74-28E8F7897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fld id="{CC050623-B25B-43D7-8948-F3B9AA9C0C4D}" type="slidenum">
              <a:rPr lang="en-US" altLang="en-US" sz="1000">
                <a:solidFill>
                  <a:srgbClr val="000000"/>
                </a:solidFill>
              </a:rPr>
              <a:pPr/>
              <a:t>20</a:t>
            </a:fld>
            <a:endParaRPr lang="en-US" altLang="en-US" sz="10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32482" name="Rectangle 2">
            <a:extLst>
              <a:ext uri="{FF2B5EF4-FFF2-40B4-BE49-F238E27FC236}">
                <a16:creationId xmlns:a16="http://schemas.microsoft.com/office/drawing/2014/main" id="{255340D7-7E57-4514-B0B3-6BDBF662DC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0350" y="76200"/>
            <a:ext cx="863213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JWAT: workload characterization</a:t>
            </a:r>
          </a:p>
        </p:txBody>
      </p:sp>
      <p:pic>
        <p:nvPicPr>
          <p:cNvPr id="105477" name="Picture 6" descr="Griglia tratteggiata">
            <a:extLst>
              <a:ext uri="{FF2B5EF4-FFF2-40B4-BE49-F238E27FC236}">
                <a16:creationId xmlns:a16="http://schemas.microsoft.com/office/drawing/2014/main" id="{E503A8FC-A27C-4CCA-8DC8-4E6FA2AD95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930275"/>
            <a:ext cx="7858125" cy="565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2488" name="Freeform 8">
            <a:extLst>
              <a:ext uri="{FF2B5EF4-FFF2-40B4-BE49-F238E27FC236}">
                <a16:creationId xmlns:a16="http://schemas.microsoft.com/office/drawing/2014/main" id="{863489AE-5754-4622-9EAA-859A7CE15C47}"/>
              </a:ext>
            </a:extLst>
          </p:cNvPr>
          <p:cNvSpPr>
            <a:spLocks/>
          </p:cNvSpPr>
          <p:nvPr/>
        </p:nvSpPr>
        <p:spPr bwMode="auto">
          <a:xfrm flipH="1">
            <a:off x="3279775" y="4473575"/>
            <a:ext cx="2641600" cy="863600"/>
          </a:xfrm>
          <a:custGeom>
            <a:avLst/>
            <a:gdLst>
              <a:gd name="T0" fmla="*/ 0 w 1168"/>
              <a:gd name="T1" fmla="*/ 168 h 168"/>
              <a:gd name="T2" fmla="*/ 368 w 1168"/>
              <a:gd name="T3" fmla="*/ 40 h 168"/>
              <a:gd name="T4" fmla="*/ 1168 w 1168"/>
              <a:gd name="T5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68" h="168">
                <a:moveTo>
                  <a:pt x="0" y="168"/>
                </a:moveTo>
                <a:cubicBezTo>
                  <a:pt x="86" y="118"/>
                  <a:pt x="173" y="68"/>
                  <a:pt x="368" y="40"/>
                </a:cubicBezTo>
                <a:cubicBezTo>
                  <a:pt x="563" y="12"/>
                  <a:pt x="1035" y="7"/>
                  <a:pt x="1168" y="0"/>
                </a:cubicBezTo>
              </a:path>
            </a:pathLst>
          </a:custGeom>
          <a:noFill/>
          <a:ln w="19050" cap="flat" cmpd="sng">
            <a:solidFill>
              <a:srgbClr val="800000"/>
            </a:solidFill>
            <a:prstDash val="solid"/>
            <a:miter lim="800000"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latinLnBrk="0">
              <a:defRPr/>
            </a:pPr>
            <a:endParaRPr kumimoji="0" lang="en-GB" sz="2400" b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  <p:sp>
        <p:nvSpPr>
          <p:cNvPr id="105479" name="Text Box 3">
            <a:extLst>
              <a:ext uri="{FF2B5EF4-FFF2-40B4-BE49-F238E27FC236}">
                <a16:creationId xmlns:a16="http://schemas.microsoft.com/office/drawing/2014/main" id="{E0E2FC47-E7AD-4ED3-B251-95C72C11FE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9338" y="1693863"/>
            <a:ext cx="2303462" cy="309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latinLnBrk="0" hangingPunct="1">
              <a:buSzPct val="100000"/>
            </a:pPr>
            <a:r>
              <a:rPr kumimoji="0" lang="it-IT" altLang="en-US" sz="1400">
                <a:solidFill>
                  <a:srgbClr val="800000"/>
                </a:solidFill>
                <a:latin typeface="+mj-lt"/>
              </a:rPr>
              <a:t>Scatter plots</a:t>
            </a:r>
          </a:p>
        </p:txBody>
      </p:sp>
      <p:sp>
        <p:nvSpPr>
          <p:cNvPr id="532491" name="Freeform 11">
            <a:extLst>
              <a:ext uri="{FF2B5EF4-FFF2-40B4-BE49-F238E27FC236}">
                <a16:creationId xmlns:a16="http://schemas.microsoft.com/office/drawing/2014/main" id="{2B613CEB-8D1B-429C-B0F7-4F598AEB9E78}"/>
              </a:ext>
            </a:extLst>
          </p:cNvPr>
          <p:cNvSpPr>
            <a:spLocks/>
          </p:cNvSpPr>
          <p:nvPr/>
        </p:nvSpPr>
        <p:spPr bwMode="auto">
          <a:xfrm>
            <a:off x="4322763" y="1858963"/>
            <a:ext cx="1016000" cy="266700"/>
          </a:xfrm>
          <a:custGeom>
            <a:avLst/>
            <a:gdLst>
              <a:gd name="T0" fmla="*/ 0 w 1168"/>
              <a:gd name="T1" fmla="*/ 168 h 168"/>
              <a:gd name="T2" fmla="*/ 368 w 1168"/>
              <a:gd name="T3" fmla="*/ 40 h 168"/>
              <a:gd name="T4" fmla="*/ 1168 w 1168"/>
              <a:gd name="T5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68" h="168">
                <a:moveTo>
                  <a:pt x="0" y="168"/>
                </a:moveTo>
                <a:cubicBezTo>
                  <a:pt x="86" y="118"/>
                  <a:pt x="173" y="68"/>
                  <a:pt x="368" y="40"/>
                </a:cubicBezTo>
                <a:cubicBezTo>
                  <a:pt x="563" y="12"/>
                  <a:pt x="1035" y="7"/>
                  <a:pt x="1168" y="0"/>
                </a:cubicBezTo>
              </a:path>
            </a:pathLst>
          </a:custGeom>
          <a:noFill/>
          <a:ln w="19050" cap="flat" cmpd="sng">
            <a:solidFill>
              <a:srgbClr val="800000"/>
            </a:solidFill>
            <a:prstDash val="solid"/>
            <a:miter lim="800000"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latinLnBrk="0">
              <a:defRPr/>
            </a:pPr>
            <a:endParaRPr kumimoji="0" lang="en-GB" sz="2400" b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  <p:sp>
        <p:nvSpPr>
          <p:cNvPr id="105481" name="Text Box 3">
            <a:extLst>
              <a:ext uri="{FF2B5EF4-FFF2-40B4-BE49-F238E27FC236}">
                <a16:creationId xmlns:a16="http://schemas.microsoft.com/office/drawing/2014/main" id="{FCC2E28B-9A54-4A6A-B591-AE7290D951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2225" y="3867150"/>
            <a:ext cx="2303463" cy="309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latinLnBrk="0" hangingPunct="1">
              <a:buSzPct val="100000"/>
            </a:pPr>
            <a:r>
              <a:rPr kumimoji="0" lang="it-IT" altLang="en-US" sz="1400">
                <a:solidFill>
                  <a:srgbClr val="800000"/>
                </a:solidFill>
                <a:latin typeface="+mj-lt"/>
              </a:rPr>
              <a:t>Histogram</a:t>
            </a:r>
          </a:p>
        </p:txBody>
      </p:sp>
      <p:sp>
        <p:nvSpPr>
          <p:cNvPr id="105482" name="Oval 14">
            <a:extLst>
              <a:ext uri="{FF2B5EF4-FFF2-40B4-BE49-F238E27FC236}">
                <a16:creationId xmlns:a16="http://schemas.microsoft.com/office/drawing/2014/main" id="{513D5465-AF31-4BD8-A251-749A1E551B39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3640931" y="2480469"/>
            <a:ext cx="1081088" cy="1143000"/>
          </a:xfrm>
          <a:prstGeom prst="ellipse">
            <a:avLst/>
          </a:prstGeom>
          <a:noFill/>
          <a:ln w="254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/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l" eaLnBrk="1" latinLnBrk="0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kumimoji="0" lang="en-GB" altLang="en-US" sz="2400" b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105483" name="Oval 14">
            <a:extLst>
              <a:ext uri="{FF2B5EF4-FFF2-40B4-BE49-F238E27FC236}">
                <a16:creationId xmlns:a16="http://schemas.microsoft.com/office/drawing/2014/main" id="{060BE26F-8361-4A56-BC33-0869F63BEC81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1267619" y="2507457"/>
            <a:ext cx="1081087" cy="1143000"/>
          </a:xfrm>
          <a:prstGeom prst="ellipse">
            <a:avLst/>
          </a:prstGeom>
          <a:noFill/>
          <a:ln w="254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/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l" eaLnBrk="1" latinLnBrk="0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kumimoji="0" lang="en-GB" altLang="en-US" sz="2400" b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105484" name="Text Box 3">
            <a:extLst>
              <a:ext uri="{FF2B5EF4-FFF2-40B4-BE49-F238E27FC236}">
                <a16:creationId xmlns:a16="http://schemas.microsoft.com/office/drawing/2014/main" id="{A3D6AE20-901B-48D3-99DC-F647F0F2E1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1025" y="2266950"/>
            <a:ext cx="2303463" cy="309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latinLnBrk="0" hangingPunct="1">
              <a:buSzPct val="100000"/>
            </a:pPr>
            <a:r>
              <a:rPr kumimoji="0" lang="it-IT" altLang="en-US" sz="1400">
                <a:solidFill>
                  <a:srgbClr val="800000"/>
                </a:solidFill>
                <a:latin typeface="+mj-lt"/>
              </a:rPr>
              <a:t>c=std. dev. /mean</a:t>
            </a:r>
          </a:p>
        </p:txBody>
      </p:sp>
      <p:sp>
        <p:nvSpPr>
          <p:cNvPr id="105485" name="Text Box 3">
            <a:extLst>
              <a:ext uri="{FF2B5EF4-FFF2-40B4-BE49-F238E27FC236}">
                <a16:creationId xmlns:a16="http://schemas.microsoft.com/office/drawing/2014/main" id="{32E0B7C6-8DAB-423B-A7EA-48E5EAD2DF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3313" y="4821238"/>
            <a:ext cx="1350962" cy="463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latinLnBrk="0" hangingPunct="1">
              <a:buSzPct val="100000"/>
            </a:pPr>
            <a:r>
              <a:rPr kumimoji="0" lang="it-IT" altLang="en-US">
                <a:solidFill>
                  <a:srgbClr val="800000"/>
                </a:solidFill>
                <a:latin typeface="+mj-lt"/>
              </a:rPr>
              <a:t>Hyper-Exp</a:t>
            </a:r>
          </a:p>
          <a:p>
            <a:pPr algn="ctr" eaLnBrk="1" latinLnBrk="0" hangingPunct="1">
              <a:buSzPct val="100000"/>
            </a:pPr>
            <a:r>
              <a:rPr kumimoji="0" lang="it-IT" altLang="en-US">
                <a:solidFill>
                  <a:srgbClr val="800000"/>
                </a:solidFill>
                <a:latin typeface="+mj-lt"/>
              </a:rPr>
              <a:t>(c &gt;1)</a:t>
            </a:r>
          </a:p>
        </p:txBody>
      </p:sp>
    </p:spTree>
    <p:extLst>
      <p:ext uri="{BB962C8B-B14F-4D97-AF65-F5344CB8AC3E}">
        <p14:creationId xmlns:p14="http://schemas.microsoft.com/office/powerpoint/2010/main" val="24539008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5"/>
          <p:cNvSpPr>
            <a:spLocks noGrp="1"/>
          </p:cNvSpPr>
          <p:nvPr>
            <p:ph type="ctrTitle"/>
          </p:nvPr>
        </p:nvSpPr>
        <p:spPr>
          <a:xfrm>
            <a:off x="827584" y="3068960"/>
            <a:ext cx="7772400" cy="838200"/>
          </a:xfrm>
        </p:spPr>
        <p:txBody>
          <a:bodyPr/>
          <a:lstStyle/>
          <a:p>
            <a:r>
              <a:rPr lang="en-US" dirty="0"/>
              <a:t>Activity 1:</a:t>
            </a:r>
            <a:br>
              <a:rPr lang="en-US" dirty="0"/>
            </a:br>
            <a:r>
              <a:rPr lang="en-US" dirty="0"/>
              <a:t>getting started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7384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814843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18E5099-BD4F-4CFB-BD4E-786B5BF324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889917"/>
            <a:ext cx="8382000" cy="5059363"/>
          </a:xfrm>
        </p:spPr>
        <p:txBody>
          <a:bodyPr/>
          <a:lstStyle/>
          <a:p>
            <a:r>
              <a:rPr lang="en-GB" dirty="0"/>
              <a:t>Arrival rate: </a:t>
            </a:r>
            <a:r>
              <a:rPr lang="el-GR" dirty="0"/>
              <a:t>λ</a:t>
            </a:r>
            <a:r>
              <a:rPr lang="en-GB" dirty="0"/>
              <a:t>=0.5 job/s (Exponential)</a:t>
            </a:r>
          </a:p>
          <a:p>
            <a:r>
              <a:rPr lang="en-GB" dirty="0"/>
              <a:t>Service rate: µ=1.00 job/s (Exponential)</a:t>
            </a:r>
          </a:p>
          <a:p>
            <a:r>
              <a:rPr lang="en-GB" dirty="0"/>
              <a:t>Goal: verify </a:t>
            </a:r>
            <a:r>
              <a:rPr lang="en-GB" altLang="zh-CN" dirty="0"/>
              <a:t>M</a:t>
            </a:r>
            <a:r>
              <a:rPr lang="en-GB" dirty="0"/>
              <a:t>=&gt;</a:t>
            </a:r>
            <a:r>
              <a:rPr lang="en-GB" altLang="zh-CN" dirty="0"/>
              <a:t>M</a:t>
            </a:r>
            <a:r>
              <a:rPr lang="en-GB" dirty="0"/>
              <a:t> property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AFAB218-40B3-4E5C-ACE6-A739DA741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Hands-on activity: M/M/1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477BDE-8AF4-49E1-9B8E-CEA33FA82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C7FEBF-A170-470C-A369-F0D066FB58E5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6ED66F-8842-4D3E-9551-60506185A8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2580972"/>
            <a:ext cx="7363767" cy="4160396"/>
          </a:xfrm>
          <a:prstGeom prst="rect">
            <a:avLst/>
          </a:prstGeom>
        </p:spPr>
      </p:pic>
      <p:sp>
        <p:nvSpPr>
          <p:cNvPr id="9" name="Freeform 77" descr="Griglia tratteggiata">
            <a:extLst>
              <a:ext uri="{FF2B5EF4-FFF2-40B4-BE49-F238E27FC236}">
                <a16:creationId xmlns:a16="http://schemas.microsoft.com/office/drawing/2014/main" id="{27F20777-EABE-4438-8782-E36B41492350}"/>
              </a:ext>
            </a:extLst>
          </p:cNvPr>
          <p:cNvSpPr>
            <a:spLocks/>
          </p:cNvSpPr>
          <p:nvPr/>
        </p:nvSpPr>
        <p:spPr bwMode="auto">
          <a:xfrm>
            <a:off x="2915816" y="4293096"/>
            <a:ext cx="792088" cy="1008112"/>
          </a:xfrm>
          <a:custGeom>
            <a:avLst/>
            <a:gdLst>
              <a:gd name="T0" fmla="*/ 89 w 1433"/>
              <a:gd name="T1" fmla="*/ 72 h 1424"/>
              <a:gd name="T2" fmla="*/ 169 w 1433"/>
              <a:gd name="T3" fmla="*/ 128 h 1424"/>
              <a:gd name="T4" fmla="*/ 1105 w 1433"/>
              <a:gd name="T5" fmla="*/ 840 h 1424"/>
              <a:gd name="T6" fmla="*/ 1433 w 1433"/>
              <a:gd name="T7" fmla="*/ 1424 h 1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33" h="1424">
                <a:moveTo>
                  <a:pt x="89" y="72"/>
                </a:moveTo>
                <a:cubicBezTo>
                  <a:pt x="44" y="36"/>
                  <a:pt x="0" y="0"/>
                  <a:pt x="169" y="128"/>
                </a:cubicBezTo>
                <a:cubicBezTo>
                  <a:pt x="338" y="256"/>
                  <a:pt x="894" y="624"/>
                  <a:pt x="1105" y="840"/>
                </a:cubicBezTo>
                <a:cubicBezTo>
                  <a:pt x="1316" y="1056"/>
                  <a:pt x="1374" y="1240"/>
                  <a:pt x="1433" y="1424"/>
                </a:cubicBezTo>
              </a:path>
            </a:pathLst>
          </a:custGeom>
          <a:noFill/>
          <a:ln w="19050" cap="flat" cmpd="sng">
            <a:solidFill>
              <a:srgbClr val="800000"/>
            </a:solidFill>
            <a:prstDash val="sysDot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latinLnBrk="0">
              <a:defRPr/>
            </a:pPr>
            <a:endParaRPr kumimoji="0" lang="en-GB" sz="2800" b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  <p:sp>
        <p:nvSpPr>
          <p:cNvPr id="10" name="Freeform 77" descr="Griglia tratteggiata">
            <a:extLst>
              <a:ext uri="{FF2B5EF4-FFF2-40B4-BE49-F238E27FC236}">
                <a16:creationId xmlns:a16="http://schemas.microsoft.com/office/drawing/2014/main" id="{33DDC372-B590-4B53-8A77-3CBFE71ED40A}"/>
              </a:ext>
            </a:extLst>
          </p:cNvPr>
          <p:cNvSpPr>
            <a:spLocks/>
          </p:cNvSpPr>
          <p:nvPr/>
        </p:nvSpPr>
        <p:spPr bwMode="auto">
          <a:xfrm>
            <a:off x="2051720" y="4365104"/>
            <a:ext cx="3384378" cy="1152128"/>
          </a:xfrm>
          <a:custGeom>
            <a:avLst/>
            <a:gdLst>
              <a:gd name="T0" fmla="*/ 89 w 1433"/>
              <a:gd name="T1" fmla="*/ 72 h 1424"/>
              <a:gd name="T2" fmla="*/ 169 w 1433"/>
              <a:gd name="T3" fmla="*/ 128 h 1424"/>
              <a:gd name="T4" fmla="*/ 1105 w 1433"/>
              <a:gd name="T5" fmla="*/ 840 h 1424"/>
              <a:gd name="T6" fmla="*/ 1433 w 1433"/>
              <a:gd name="T7" fmla="*/ 1424 h 1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33" h="1424">
                <a:moveTo>
                  <a:pt x="89" y="72"/>
                </a:moveTo>
                <a:cubicBezTo>
                  <a:pt x="44" y="36"/>
                  <a:pt x="0" y="0"/>
                  <a:pt x="169" y="128"/>
                </a:cubicBezTo>
                <a:cubicBezTo>
                  <a:pt x="338" y="256"/>
                  <a:pt x="894" y="624"/>
                  <a:pt x="1105" y="840"/>
                </a:cubicBezTo>
                <a:cubicBezTo>
                  <a:pt x="1316" y="1056"/>
                  <a:pt x="1374" y="1240"/>
                  <a:pt x="1433" y="1424"/>
                </a:cubicBezTo>
              </a:path>
            </a:pathLst>
          </a:custGeom>
          <a:noFill/>
          <a:ln w="19050" cap="flat" cmpd="sng">
            <a:solidFill>
              <a:srgbClr val="800000"/>
            </a:solidFill>
            <a:prstDash val="sysDot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latinLnBrk="0">
              <a:defRPr/>
            </a:pPr>
            <a:endParaRPr kumimoji="0" lang="en-GB" sz="2800" b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  <p:sp>
        <p:nvSpPr>
          <p:cNvPr id="11" name="Freeform 77" descr="Griglia tratteggiata">
            <a:extLst>
              <a:ext uri="{FF2B5EF4-FFF2-40B4-BE49-F238E27FC236}">
                <a16:creationId xmlns:a16="http://schemas.microsoft.com/office/drawing/2014/main" id="{BB11A89A-E003-4E17-A68F-A013A199D533}"/>
              </a:ext>
            </a:extLst>
          </p:cNvPr>
          <p:cNvSpPr>
            <a:spLocks/>
          </p:cNvSpPr>
          <p:nvPr/>
        </p:nvSpPr>
        <p:spPr bwMode="auto">
          <a:xfrm>
            <a:off x="1475656" y="4437112"/>
            <a:ext cx="430436" cy="1008112"/>
          </a:xfrm>
          <a:custGeom>
            <a:avLst/>
            <a:gdLst>
              <a:gd name="T0" fmla="*/ 89 w 1433"/>
              <a:gd name="T1" fmla="*/ 72 h 1424"/>
              <a:gd name="T2" fmla="*/ 169 w 1433"/>
              <a:gd name="T3" fmla="*/ 128 h 1424"/>
              <a:gd name="T4" fmla="*/ 1105 w 1433"/>
              <a:gd name="T5" fmla="*/ 840 h 1424"/>
              <a:gd name="T6" fmla="*/ 1433 w 1433"/>
              <a:gd name="T7" fmla="*/ 1424 h 1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33" h="1424">
                <a:moveTo>
                  <a:pt x="89" y="72"/>
                </a:moveTo>
                <a:cubicBezTo>
                  <a:pt x="44" y="36"/>
                  <a:pt x="0" y="0"/>
                  <a:pt x="169" y="128"/>
                </a:cubicBezTo>
                <a:cubicBezTo>
                  <a:pt x="338" y="256"/>
                  <a:pt x="894" y="624"/>
                  <a:pt x="1105" y="840"/>
                </a:cubicBezTo>
                <a:cubicBezTo>
                  <a:pt x="1316" y="1056"/>
                  <a:pt x="1374" y="1240"/>
                  <a:pt x="1433" y="1424"/>
                </a:cubicBezTo>
              </a:path>
            </a:pathLst>
          </a:custGeom>
          <a:noFill/>
          <a:ln w="19050" cap="flat" cmpd="sng">
            <a:solidFill>
              <a:srgbClr val="800000"/>
            </a:solidFill>
            <a:prstDash val="sysDot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latinLnBrk="0">
              <a:defRPr/>
            </a:pPr>
            <a:endParaRPr kumimoji="0" lang="en-GB" sz="2800" b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198487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7504" y="764704"/>
            <a:ext cx="8382000" cy="5059363"/>
          </a:xfrm>
        </p:spPr>
        <p:txBody>
          <a:bodyPr/>
          <a:lstStyle/>
          <a:p>
            <a:r>
              <a:rPr lang="en-GB" dirty="0"/>
              <a:t>Open, closed, and mixed workloads</a:t>
            </a:r>
          </a:p>
          <a:p>
            <a:r>
              <a:rPr lang="en-GB" dirty="0"/>
              <a:t>Priorities and reference stations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Class definition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C7FEBF-A170-470C-A369-F0D066FB58E5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767E301-892A-44D9-AE32-D238D1B8DF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42395"/>
            <a:ext cx="9144000" cy="433090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D10CFD5-07A3-4CE9-9063-5976B14F48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838" y="117362"/>
            <a:ext cx="5133975" cy="533400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1823DED9-9FF6-465D-943F-EF89EFD47D93}"/>
              </a:ext>
            </a:extLst>
          </p:cNvPr>
          <p:cNvSpPr/>
          <p:nvPr/>
        </p:nvSpPr>
        <p:spPr>
          <a:xfrm>
            <a:off x="5652120" y="117362"/>
            <a:ext cx="360040" cy="2873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E7992E5-0754-432D-9612-44AB53F69E85}"/>
              </a:ext>
            </a:extLst>
          </p:cNvPr>
          <p:cNvSpPr/>
          <p:nvPr/>
        </p:nvSpPr>
        <p:spPr>
          <a:xfrm>
            <a:off x="2123728" y="1979170"/>
            <a:ext cx="864096" cy="123380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 Box 76">
            <a:extLst>
              <a:ext uri="{FF2B5EF4-FFF2-40B4-BE49-F238E27FC236}">
                <a16:creationId xmlns:a16="http://schemas.microsoft.com/office/drawing/2014/main" id="{4FDF9E96-9C3E-4B34-88C2-F865CA05EE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5386" y="2060848"/>
            <a:ext cx="199866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hangingPunct="1"/>
            <a:r>
              <a:rPr lang="it-IT" altLang="en-US" sz="1600" dirty="0">
                <a:solidFill>
                  <a:srgbClr val="800000"/>
                </a:solidFill>
                <a:latin typeface="+mj-lt"/>
              </a:rPr>
              <a:t>Reference station for closed class</a:t>
            </a:r>
          </a:p>
        </p:txBody>
      </p:sp>
      <p:sp>
        <p:nvSpPr>
          <p:cNvPr id="13" name="Text Box 76">
            <a:extLst>
              <a:ext uri="{FF2B5EF4-FFF2-40B4-BE49-F238E27FC236}">
                <a16:creationId xmlns:a16="http://schemas.microsoft.com/office/drawing/2014/main" id="{EF3EEBA4-F088-42A3-BF2F-4677021198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2924944"/>
            <a:ext cx="199866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hangingPunct="1"/>
            <a:r>
              <a:rPr lang="it-IT" altLang="en-US" sz="1600" dirty="0">
                <a:solidFill>
                  <a:srgbClr val="800000"/>
                </a:solidFill>
                <a:latin typeface="+mj-lt"/>
              </a:rPr>
              <a:t>Reference station for open class</a:t>
            </a:r>
          </a:p>
        </p:txBody>
      </p:sp>
      <p:sp>
        <p:nvSpPr>
          <p:cNvPr id="14" name="Content Placeholder 1">
            <a:extLst>
              <a:ext uri="{FF2B5EF4-FFF2-40B4-BE49-F238E27FC236}">
                <a16:creationId xmlns:a16="http://schemas.microsoft.com/office/drawing/2014/main" id="{8183088F-F7A7-4F1E-9959-2C35CD79DB3D}"/>
              </a:ext>
            </a:extLst>
          </p:cNvPr>
          <p:cNvSpPr txBox="1">
            <a:spLocks/>
          </p:cNvSpPr>
          <p:nvPr/>
        </p:nvSpPr>
        <p:spPr bwMode="auto">
          <a:xfrm>
            <a:off x="5220072" y="1465981"/>
            <a:ext cx="3835152" cy="505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SzPct val="60000"/>
              <a:buFontTx/>
              <a:buBlip>
                <a:blip r:embed="rId4"/>
              </a:buBlip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SzPct val="60000"/>
              <a:buFontTx/>
              <a:buBlip>
                <a:blip r:embed="rId5"/>
              </a:buBlip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  <a:p>
            <a:r>
              <a:rPr lang="en-GB" sz="2400" dirty="0"/>
              <a:t>Reference stations</a:t>
            </a:r>
            <a:br>
              <a:rPr lang="en-GB" sz="2400" dirty="0"/>
            </a:br>
            <a:r>
              <a:rPr lang="en-GB" sz="2400" dirty="0"/>
              <a:t>used for system metrics</a:t>
            </a:r>
          </a:p>
          <a:p>
            <a:r>
              <a:rPr lang="en-GB" sz="2400" dirty="0"/>
              <a:t>Visits at node = </a:t>
            </a:r>
            <a:r>
              <a:rPr lang="en-GB" sz="2400" dirty="0" err="1"/>
              <a:t>TPUT</a:t>
            </a:r>
            <a:r>
              <a:rPr lang="en-GB" sz="2400" i="1" dirty="0" err="1"/>
              <a:t>node</a:t>
            </a:r>
            <a:r>
              <a:rPr lang="en-GB" sz="2400" dirty="0"/>
              <a:t>/</a:t>
            </a:r>
            <a:r>
              <a:rPr lang="en-GB" sz="2400" dirty="0" err="1"/>
              <a:t>TPUT</a:t>
            </a:r>
            <a:r>
              <a:rPr lang="en-GB" sz="2400" i="1" dirty="0" err="1"/>
              <a:t>ref</a:t>
            </a:r>
            <a:endParaRPr lang="en-GB" sz="2400" i="1" dirty="0"/>
          </a:p>
          <a:p>
            <a:r>
              <a:rPr lang="en-GB" sz="2400" i="1" dirty="0"/>
              <a:t>ref</a:t>
            </a:r>
            <a:r>
              <a:rPr lang="en-GB" sz="2400" dirty="0"/>
              <a:t> is the reference station</a:t>
            </a:r>
            <a:endParaRPr lang="en-GB" sz="28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98654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Arrival distribution</a:t>
            </a:r>
            <a:endParaRPr lang="en-GB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C7FEBF-A170-470C-A369-F0D066FB58E5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pic>
        <p:nvPicPr>
          <p:cNvPr id="45" name="Picture 2" descr="E:\Dropbox\showcasing\12_rector\traffi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763" y="1354792"/>
            <a:ext cx="8372475" cy="4686300"/>
          </a:xfrm>
          <a:prstGeom prst="rect">
            <a:avLst/>
          </a:prstGeom>
          <a:noFill/>
        </p:spPr>
      </p:pic>
      <p:sp>
        <p:nvSpPr>
          <p:cNvPr id="46" name="SAP_Footnote_2007_1"/>
          <p:cNvSpPr>
            <a:spLocks noChangeArrowheads="1"/>
          </p:cNvSpPr>
          <p:nvPr/>
        </p:nvSpPr>
        <p:spPr bwMode="gray">
          <a:xfrm>
            <a:off x="2415897" y="1386117"/>
            <a:ext cx="4372177" cy="249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eaLnBrk="0" hangingPunct="0">
              <a:lnSpc>
                <a:spcPct val="90000"/>
              </a:lnSpc>
            </a:pPr>
            <a:r>
              <a:rPr lang="en-GB" sz="1800" dirty="0">
                <a:solidFill>
                  <a:schemeClr val="tx2"/>
                </a:solidFill>
              </a:rPr>
              <a:t>Time-Varying Peaks of User Activity</a:t>
            </a:r>
            <a:endParaRPr lang="en-US" sz="1800" i="1" dirty="0">
              <a:solidFill>
                <a:srgbClr val="F00000"/>
              </a:solidFill>
            </a:endParaRPr>
          </a:p>
        </p:txBody>
      </p:sp>
      <p:sp>
        <p:nvSpPr>
          <p:cNvPr id="47" name="Rectangle 46"/>
          <p:cNvSpPr/>
          <p:nvPr/>
        </p:nvSpPr>
        <p:spPr bwMode="auto">
          <a:xfrm>
            <a:off x="1581374" y="2071089"/>
            <a:ext cx="6293223" cy="1790905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244475" marR="0" indent="-2444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tabLst/>
            </a:pPr>
            <a:endParaRPr kumimoji="0" lang="en-GB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8" name="Rectangle 47"/>
          <p:cNvSpPr/>
          <p:nvPr/>
        </p:nvSpPr>
        <p:spPr bwMode="auto">
          <a:xfrm>
            <a:off x="1591183" y="3890923"/>
            <a:ext cx="6315687" cy="1616991"/>
          </a:xfrm>
          <a:prstGeom prst="rect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244475" marR="0" indent="-2444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tabLst/>
            </a:pPr>
            <a:endParaRPr kumimoji="0" lang="en-GB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9" name="SAP_Footnote_2007_1"/>
          <p:cNvSpPr>
            <a:spLocks noChangeArrowheads="1"/>
          </p:cNvSpPr>
          <p:nvPr/>
        </p:nvSpPr>
        <p:spPr bwMode="gray">
          <a:xfrm>
            <a:off x="4764632" y="4391081"/>
            <a:ext cx="2884059" cy="775597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eaLnBrk="0" hangingPunct="0">
              <a:lnSpc>
                <a:spcPct val="90000"/>
              </a:lnSpc>
            </a:pPr>
            <a:r>
              <a:rPr lang="en-GB" sz="2800" b="1" dirty="0">
                <a:solidFill>
                  <a:srgbClr val="00B050"/>
                </a:solidFill>
              </a:rPr>
              <a:t>High</a:t>
            </a:r>
          </a:p>
          <a:p>
            <a:pPr algn="ctr" eaLnBrk="0" hangingPunct="0">
              <a:lnSpc>
                <a:spcPct val="90000"/>
              </a:lnSpc>
            </a:pPr>
            <a:r>
              <a:rPr lang="en-GB" sz="2800" b="1" dirty="0">
                <a:solidFill>
                  <a:srgbClr val="00B050"/>
                </a:solidFill>
              </a:rPr>
              <a:t>Performance</a:t>
            </a:r>
            <a:endParaRPr lang="en-US" sz="2800" b="1" dirty="0">
              <a:solidFill>
                <a:srgbClr val="00B050"/>
              </a:solidFill>
            </a:endParaRPr>
          </a:p>
        </p:txBody>
      </p:sp>
      <p:sp>
        <p:nvSpPr>
          <p:cNvPr id="50" name="SAP_Footnote_2007_1"/>
          <p:cNvSpPr>
            <a:spLocks noChangeArrowheads="1"/>
          </p:cNvSpPr>
          <p:nvPr/>
        </p:nvSpPr>
        <p:spPr bwMode="gray">
          <a:xfrm>
            <a:off x="4722610" y="2736211"/>
            <a:ext cx="3035451" cy="775597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eaLnBrk="0" hangingPunct="0">
              <a:lnSpc>
                <a:spcPct val="90000"/>
              </a:lnSpc>
            </a:pPr>
            <a:r>
              <a:rPr lang="en-GB" sz="2800" b="1" dirty="0">
                <a:solidFill>
                  <a:srgbClr val="FF0000"/>
                </a:solidFill>
              </a:rPr>
              <a:t>Will the system</a:t>
            </a:r>
          </a:p>
          <a:p>
            <a:pPr algn="ctr" eaLnBrk="0" hangingPunct="0">
              <a:lnSpc>
                <a:spcPct val="90000"/>
              </a:lnSpc>
            </a:pPr>
            <a:r>
              <a:rPr lang="en-GB" sz="2800" b="1" dirty="0">
                <a:solidFill>
                  <a:srgbClr val="FF0000"/>
                </a:solidFill>
              </a:rPr>
              <a:t>sustain the load?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864949"/>
            <a:ext cx="9143999" cy="5564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26886" y="1301899"/>
            <a:ext cx="2036921" cy="946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" name="SAP_Footnote_2007_1"/>
          <p:cNvSpPr>
            <a:spLocks noChangeArrowheads="1"/>
          </p:cNvSpPr>
          <p:nvPr/>
        </p:nvSpPr>
        <p:spPr bwMode="gray">
          <a:xfrm>
            <a:off x="1331848" y="5956987"/>
            <a:ext cx="1143590" cy="249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eaLnBrk="0" hangingPunct="0">
              <a:lnSpc>
                <a:spcPct val="90000"/>
              </a:lnSpc>
            </a:pPr>
            <a:r>
              <a:rPr lang="en-GB" sz="1800">
                <a:solidFill>
                  <a:schemeClr val="tx2"/>
                </a:solidFill>
              </a:rPr>
              <a:t>Sun</a:t>
            </a:r>
            <a:endParaRPr lang="en-US" sz="1800" i="1" dirty="0">
              <a:solidFill>
                <a:srgbClr val="F00000"/>
              </a:solidFill>
            </a:endParaRPr>
          </a:p>
        </p:txBody>
      </p:sp>
      <p:sp>
        <p:nvSpPr>
          <p:cNvPr id="54" name="SAP_Footnote_2007_1"/>
          <p:cNvSpPr>
            <a:spLocks noChangeArrowheads="1"/>
          </p:cNvSpPr>
          <p:nvPr/>
        </p:nvSpPr>
        <p:spPr bwMode="gray">
          <a:xfrm>
            <a:off x="2699862" y="5969538"/>
            <a:ext cx="1143590" cy="249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eaLnBrk="0" hangingPunct="0">
              <a:lnSpc>
                <a:spcPct val="90000"/>
              </a:lnSpc>
            </a:pPr>
            <a:r>
              <a:rPr lang="en-GB" sz="1800" dirty="0">
                <a:solidFill>
                  <a:schemeClr val="tx2"/>
                </a:solidFill>
              </a:rPr>
              <a:t>Mon</a:t>
            </a:r>
            <a:endParaRPr lang="en-US" sz="1800" i="1" dirty="0">
              <a:solidFill>
                <a:srgbClr val="F00000"/>
              </a:solidFill>
            </a:endParaRPr>
          </a:p>
        </p:txBody>
      </p:sp>
      <p:sp>
        <p:nvSpPr>
          <p:cNvPr id="55" name="SAP_Footnote_2007_1"/>
          <p:cNvSpPr>
            <a:spLocks noChangeArrowheads="1"/>
          </p:cNvSpPr>
          <p:nvPr/>
        </p:nvSpPr>
        <p:spPr bwMode="gray">
          <a:xfrm>
            <a:off x="4110902" y="5971332"/>
            <a:ext cx="1143590" cy="249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eaLnBrk="0" hangingPunct="0">
              <a:lnSpc>
                <a:spcPct val="90000"/>
              </a:lnSpc>
            </a:pPr>
            <a:r>
              <a:rPr lang="en-GB" sz="1800" dirty="0">
                <a:solidFill>
                  <a:schemeClr val="tx2"/>
                </a:solidFill>
              </a:rPr>
              <a:t>Tue</a:t>
            </a:r>
            <a:endParaRPr lang="en-US" sz="1800" i="1" dirty="0">
              <a:solidFill>
                <a:srgbClr val="F00000"/>
              </a:solidFill>
            </a:endParaRPr>
          </a:p>
        </p:txBody>
      </p:sp>
      <p:sp>
        <p:nvSpPr>
          <p:cNvPr id="56" name="SAP_Footnote_2007_1"/>
          <p:cNvSpPr>
            <a:spLocks noChangeArrowheads="1"/>
          </p:cNvSpPr>
          <p:nvPr/>
        </p:nvSpPr>
        <p:spPr bwMode="gray">
          <a:xfrm>
            <a:off x="5425128" y="5973126"/>
            <a:ext cx="1143590" cy="249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eaLnBrk="0" hangingPunct="0">
              <a:lnSpc>
                <a:spcPct val="90000"/>
              </a:lnSpc>
            </a:pPr>
            <a:r>
              <a:rPr lang="en-GB" sz="1800">
                <a:solidFill>
                  <a:schemeClr val="tx2"/>
                </a:solidFill>
              </a:rPr>
              <a:t>Wed</a:t>
            </a:r>
            <a:endParaRPr lang="en-US" sz="1800" i="1" dirty="0">
              <a:solidFill>
                <a:srgbClr val="F00000"/>
              </a:solidFill>
            </a:endParaRPr>
          </a:p>
        </p:txBody>
      </p:sp>
      <p:sp>
        <p:nvSpPr>
          <p:cNvPr id="57" name="SAP_Footnote_2007_1"/>
          <p:cNvSpPr>
            <a:spLocks noChangeArrowheads="1"/>
          </p:cNvSpPr>
          <p:nvPr/>
        </p:nvSpPr>
        <p:spPr bwMode="gray">
          <a:xfrm>
            <a:off x="6802105" y="5962367"/>
            <a:ext cx="1143590" cy="249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eaLnBrk="0" hangingPunct="0">
              <a:lnSpc>
                <a:spcPct val="90000"/>
              </a:lnSpc>
            </a:pPr>
            <a:r>
              <a:rPr lang="en-GB" sz="1800" dirty="0">
                <a:solidFill>
                  <a:schemeClr val="tx2"/>
                </a:solidFill>
              </a:rPr>
              <a:t>Thu</a:t>
            </a:r>
            <a:endParaRPr lang="en-US" sz="1800" i="1" dirty="0">
              <a:solidFill>
                <a:srgbClr val="F00000"/>
              </a:solidFill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1326886" y="1396278"/>
            <a:ext cx="2036921" cy="752241"/>
          </a:xfrm>
          <a:prstGeom prst="rect">
            <a:avLst/>
          </a:prstGeom>
          <a:solidFill>
            <a:schemeClr val="bg1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244475" marR="0" indent="-2444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tabLst/>
            </a:pPr>
            <a:endParaRPr kumimoji="0" lang="en-GB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D4F21D1-E073-432E-ADF8-72E25C9FEC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0104" y="968658"/>
            <a:ext cx="4362450" cy="560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1065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9512" y="817909"/>
            <a:ext cx="8382000" cy="5059363"/>
          </a:xfrm>
        </p:spPr>
        <p:txBody>
          <a:bodyPr/>
          <a:lstStyle/>
          <a:p>
            <a:r>
              <a:rPr lang="en-GB" dirty="0"/>
              <a:t>Non-</a:t>
            </a:r>
            <a:r>
              <a:rPr lang="en-GB" dirty="0" err="1"/>
              <a:t>preemptive</a:t>
            </a:r>
            <a:r>
              <a:rPr lang="en-GB" dirty="0"/>
              <a:t> scheduling: FCFS, LCFS, RAND, SJF, LJF, SEPT, LEPT, HOL (FCFS priority)</a:t>
            </a:r>
          </a:p>
          <a:p>
            <a:r>
              <a:rPr lang="en-GB" dirty="0" err="1"/>
              <a:t>Preemptive</a:t>
            </a:r>
            <a:r>
              <a:rPr lang="en-GB" dirty="0"/>
              <a:t> scheduling: PS, GPS, DPS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Queue section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C7FEBF-A170-470C-A369-F0D066FB58E5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119E62D-9D1B-4707-8747-1A2775D32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2492896"/>
            <a:ext cx="9067800" cy="4286250"/>
          </a:xfrm>
          <a:prstGeom prst="rect">
            <a:avLst/>
          </a:prstGeom>
        </p:spPr>
      </p:pic>
      <p:sp>
        <p:nvSpPr>
          <p:cNvPr id="7" name="Oval 28" descr="Griglia tratteggiata">
            <a:extLst>
              <a:ext uri="{FF2B5EF4-FFF2-40B4-BE49-F238E27FC236}">
                <a16:creationId xmlns:a16="http://schemas.microsoft.com/office/drawing/2014/main" id="{A578832C-E55F-4E73-92FC-7672CFB7E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912" y="5157192"/>
            <a:ext cx="2462872" cy="1584176"/>
          </a:xfrm>
          <a:prstGeom prst="ellipse">
            <a:avLst/>
          </a:prstGeom>
          <a:noFill/>
          <a:ln w="19050" algn="ctr">
            <a:solidFill>
              <a:srgbClr val="8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latinLnBrk="0" hangingPunct="1"/>
            <a:endParaRPr kumimoji="0" lang="en-GB" altLang="en-US" sz="2800" b="0">
              <a:solidFill>
                <a:srgbClr val="CC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</p:txBody>
      </p:sp>
      <p:sp>
        <p:nvSpPr>
          <p:cNvPr id="8" name="Text Box 4">
            <a:extLst>
              <a:ext uri="{FF2B5EF4-FFF2-40B4-BE49-F238E27FC236}">
                <a16:creationId xmlns:a16="http://schemas.microsoft.com/office/drawing/2014/main" id="{CA500612-EE42-48A0-B3BF-132DD7365A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08520" y="5250686"/>
            <a:ext cx="309086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hangingPunct="1"/>
            <a:r>
              <a:rPr lang="it-IT" altLang="en-US" sz="1600" dirty="0">
                <a:solidFill>
                  <a:srgbClr val="800000"/>
                </a:solidFill>
                <a:latin typeface="+mj-lt"/>
              </a:rPr>
              <a:t>Buffer size</a:t>
            </a:r>
          </a:p>
        </p:txBody>
      </p:sp>
    </p:spTree>
    <p:extLst>
      <p:ext uri="{BB962C8B-B14F-4D97-AF65-F5344CB8AC3E}">
        <p14:creationId xmlns:p14="http://schemas.microsoft.com/office/powerpoint/2010/main" val="38013306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128E37-EEB5-4051-A99D-08816E3ED7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516" y="1372741"/>
            <a:ext cx="7200900" cy="2200275"/>
          </a:xfrm>
          <a:prstGeom prst="rect">
            <a:avLst/>
          </a:prstGeom>
        </p:spPr>
      </p:pic>
      <p:sp>
        <p:nvSpPr>
          <p:cNvPr id="808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fld id="{EA2CEA8E-1BE3-4EB1-B270-D9527A0DA233}" type="slidenum">
              <a:rPr lang="en-US" altLang="en-US" sz="1000">
                <a:solidFill>
                  <a:srgbClr val="000000"/>
                </a:solidFill>
              </a:rPr>
              <a:pPr/>
              <a:t>26</a:t>
            </a:fld>
            <a:endParaRPr lang="en-US" altLang="en-US" sz="10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21219" name="Rectangle 3"/>
          <p:cNvSpPr>
            <a:spLocks noGrp="1" noChangeArrowheads="1"/>
          </p:cNvSpPr>
          <p:nvPr>
            <p:ph type="title"/>
          </p:nvPr>
        </p:nvSpPr>
        <p:spPr>
          <a:xfrm>
            <a:off x="35496" y="44624"/>
            <a:ext cx="870585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Service section</a:t>
            </a:r>
            <a:endParaRPr lang="en-US" sz="2000" dirty="0"/>
          </a:p>
        </p:txBody>
      </p:sp>
      <p:sp>
        <p:nvSpPr>
          <p:cNvPr id="80902" name="Text Box 4"/>
          <p:cNvSpPr txBox="1">
            <a:spLocks noChangeArrowheads="1"/>
          </p:cNvSpPr>
          <p:nvPr/>
        </p:nvSpPr>
        <p:spPr bwMode="auto">
          <a:xfrm>
            <a:off x="5364088" y="2216820"/>
            <a:ext cx="343852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hangingPunct="1"/>
            <a:r>
              <a:rPr lang="it-IT" altLang="en-US" sz="1600" dirty="0">
                <a:solidFill>
                  <a:srgbClr val="800000"/>
                </a:solidFill>
                <a:latin typeface="+mj-lt"/>
              </a:rPr>
              <a:t>exponential rate = 0.5</a:t>
            </a:r>
          </a:p>
        </p:txBody>
      </p:sp>
      <p:sp>
        <p:nvSpPr>
          <p:cNvPr id="521239" name="Freeform 23" descr="Griglia tratteggiata"/>
          <p:cNvSpPr>
            <a:spLocks/>
          </p:cNvSpPr>
          <p:nvPr/>
        </p:nvSpPr>
        <p:spPr bwMode="auto">
          <a:xfrm>
            <a:off x="5004048" y="2490315"/>
            <a:ext cx="1062732" cy="909137"/>
          </a:xfrm>
          <a:custGeom>
            <a:avLst/>
            <a:gdLst>
              <a:gd name="T0" fmla="*/ 488 w 488"/>
              <a:gd name="T1" fmla="*/ 0 h 496"/>
              <a:gd name="T2" fmla="*/ 112 w 488"/>
              <a:gd name="T3" fmla="*/ 120 h 496"/>
              <a:gd name="T4" fmla="*/ 0 w 488"/>
              <a:gd name="T5" fmla="*/ 496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88" h="496">
                <a:moveTo>
                  <a:pt x="488" y="0"/>
                </a:moveTo>
                <a:cubicBezTo>
                  <a:pt x="340" y="18"/>
                  <a:pt x="193" y="37"/>
                  <a:pt x="112" y="120"/>
                </a:cubicBezTo>
                <a:cubicBezTo>
                  <a:pt x="31" y="203"/>
                  <a:pt x="19" y="432"/>
                  <a:pt x="0" y="496"/>
                </a:cubicBezTo>
              </a:path>
            </a:pathLst>
          </a:custGeom>
          <a:noFill/>
          <a:ln w="19050" cap="flat" cmpd="sng">
            <a:solidFill>
              <a:srgbClr val="800000"/>
            </a:solidFill>
            <a:prstDash val="sysDot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latinLnBrk="0">
              <a:defRPr/>
            </a:pPr>
            <a:endParaRPr kumimoji="0" lang="en-GB" sz="2800" b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  <p:sp>
        <p:nvSpPr>
          <p:cNvPr id="521240" name="Oval 24" descr="Griglia tratteggiata"/>
          <p:cNvSpPr>
            <a:spLocks noChangeArrowheads="1"/>
          </p:cNvSpPr>
          <p:nvPr/>
        </p:nvSpPr>
        <p:spPr bwMode="auto">
          <a:xfrm>
            <a:off x="2382912" y="1412776"/>
            <a:ext cx="1397000" cy="419100"/>
          </a:xfrm>
          <a:prstGeom prst="ellipse">
            <a:avLst/>
          </a:prstGeom>
          <a:noFill/>
          <a:ln w="19050" algn="ctr">
            <a:solidFill>
              <a:srgbClr val="8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latinLnBrk="0" hangingPunct="1"/>
            <a:endParaRPr kumimoji="0" lang="en-GB" altLang="en-US" sz="2400" b="0">
              <a:solidFill>
                <a:srgbClr val="CC00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6" name="Oval 28" descr="Griglia tratteggiata"/>
          <p:cNvSpPr>
            <a:spLocks noChangeArrowheads="1"/>
          </p:cNvSpPr>
          <p:nvPr/>
        </p:nvSpPr>
        <p:spPr bwMode="auto">
          <a:xfrm>
            <a:off x="3923928" y="1837556"/>
            <a:ext cx="1656184" cy="652759"/>
          </a:xfrm>
          <a:prstGeom prst="ellipse">
            <a:avLst/>
          </a:prstGeom>
          <a:noFill/>
          <a:ln w="19050" algn="ctr">
            <a:solidFill>
              <a:srgbClr val="8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latinLnBrk="0" hangingPunct="1"/>
            <a:endParaRPr kumimoji="0" lang="en-GB" altLang="en-US" sz="2800" b="0">
              <a:solidFill>
                <a:srgbClr val="CC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</p:txBody>
      </p:sp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4937521" y="1650286"/>
            <a:ext cx="309086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hangingPunct="1"/>
            <a:r>
              <a:rPr lang="it-IT" altLang="en-US" sz="1600" dirty="0">
                <a:solidFill>
                  <a:srgbClr val="800000"/>
                </a:solidFill>
                <a:latin typeface="+mj-lt"/>
              </a:rPr>
              <a:t>number of servers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AE7BC2E-D38B-4DAC-9080-032264713A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265" y="3998168"/>
            <a:ext cx="7496175" cy="2743200"/>
          </a:xfrm>
          <a:prstGeom prst="rect">
            <a:avLst/>
          </a:prstGeom>
        </p:spPr>
      </p:pic>
      <p:sp>
        <p:nvSpPr>
          <p:cNvPr id="13" name="Freeform 23" descr="Griglia tratteggiata">
            <a:extLst>
              <a:ext uri="{FF2B5EF4-FFF2-40B4-BE49-F238E27FC236}">
                <a16:creationId xmlns:a16="http://schemas.microsoft.com/office/drawing/2014/main" id="{D2A289C8-DE36-4A37-9C25-C28F3506B6AA}"/>
              </a:ext>
            </a:extLst>
          </p:cNvPr>
          <p:cNvSpPr>
            <a:spLocks/>
          </p:cNvSpPr>
          <p:nvPr/>
        </p:nvSpPr>
        <p:spPr bwMode="auto">
          <a:xfrm>
            <a:off x="5868144" y="3173178"/>
            <a:ext cx="1278756" cy="1695982"/>
          </a:xfrm>
          <a:custGeom>
            <a:avLst/>
            <a:gdLst>
              <a:gd name="T0" fmla="*/ 488 w 488"/>
              <a:gd name="T1" fmla="*/ 0 h 496"/>
              <a:gd name="T2" fmla="*/ 112 w 488"/>
              <a:gd name="T3" fmla="*/ 120 h 496"/>
              <a:gd name="T4" fmla="*/ 0 w 488"/>
              <a:gd name="T5" fmla="*/ 496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88" h="496">
                <a:moveTo>
                  <a:pt x="488" y="0"/>
                </a:moveTo>
                <a:cubicBezTo>
                  <a:pt x="340" y="18"/>
                  <a:pt x="193" y="37"/>
                  <a:pt x="112" y="120"/>
                </a:cubicBezTo>
                <a:cubicBezTo>
                  <a:pt x="31" y="203"/>
                  <a:pt x="19" y="432"/>
                  <a:pt x="0" y="496"/>
                </a:cubicBezTo>
              </a:path>
            </a:pathLst>
          </a:custGeom>
          <a:noFill/>
          <a:ln w="19050" cap="flat" cmpd="sng">
            <a:solidFill>
              <a:srgbClr val="800000"/>
            </a:solidFill>
            <a:prstDash val="sysDot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latinLnBrk="0">
              <a:defRPr/>
            </a:pPr>
            <a:endParaRPr kumimoji="0" lang="en-GB" sz="2800" b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E17AD4B1-A88B-4339-B1DE-EDC14FC6E3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576" y="2876004"/>
            <a:ext cx="4083323" cy="308964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71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594" y="989341"/>
            <a:ext cx="6822702" cy="5608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D71FB13-C319-42BF-BBA6-ED355921A8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5391" y="1381125"/>
            <a:ext cx="4391025" cy="409575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Service time distribution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C7FEBF-A170-470C-A369-F0D066FB58E5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1697161" y="6265534"/>
            <a:ext cx="309086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hangingPunct="1"/>
            <a:r>
              <a:rPr lang="it-IT" altLang="en-US" sz="1600" b="0" dirty="0">
                <a:latin typeface="+mj-lt"/>
              </a:rPr>
              <a:t>Service time</a:t>
            </a: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5868144" y="4458598"/>
            <a:ext cx="309086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hangingPunct="1"/>
            <a:r>
              <a:rPr lang="it-IT" altLang="en-US" sz="1600" dirty="0">
                <a:solidFill>
                  <a:srgbClr val="800000"/>
                </a:solidFill>
                <a:latin typeface="+mj-lt"/>
              </a:rPr>
              <a:t>External trace</a:t>
            </a:r>
          </a:p>
        </p:txBody>
      </p:sp>
      <p:sp>
        <p:nvSpPr>
          <p:cNvPr id="13" name="Freeform 23" descr="Griglia tratteggiata"/>
          <p:cNvSpPr>
            <a:spLocks/>
          </p:cNvSpPr>
          <p:nvPr/>
        </p:nvSpPr>
        <p:spPr bwMode="auto">
          <a:xfrm>
            <a:off x="6444208" y="4653136"/>
            <a:ext cx="333958" cy="257740"/>
          </a:xfrm>
          <a:custGeom>
            <a:avLst/>
            <a:gdLst>
              <a:gd name="T0" fmla="*/ 488 w 488"/>
              <a:gd name="T1" fmla="*/ 0 h 496"/>
              <a:gd name="T2" fmla="*/ 112 w 488"/>
              <a:gd name="T3" fmla="*/ 120 h 496"/>
              <a:gd name="T4" fmla="*/ 0 w 488"/>
              <a:gd name="T5" fmla="*/ 496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88" h="496">
                <a:moveTo>
                  <a:pt x="488" y="0"/>
                </a:moveTo>
                <a:cubicBezTo>
                  <a:pt x="340" y="18"/>
                  <a:pt x="193" y="37"/>
                  <a:pt x="112" y="120"/>
                </a:cubicBezTo>
                <a:cubicBezTo>
                  <a:pt x="31" y="203"/>
                  <a:pt x="19" y="432"/>
                  <a:pt x="0" y="496"/>
                </a:cubicBezTo>
              </a:path>
            </a:pathLst>
          </a:custGeom>
          <a:noFill/>
          <a:ln w="19050" cap="flat" cmpd="sng">
            <a:solidFill>
              <a:srgbClr val="800000"/>
            </a:solidFill>
            <a:prstDash val="sysDot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latinLnBrk="0">
              <a:defRPr/>
            </a:pPr>
            <a:endParaRPr kumimoji="0" lang="en-GB" sz="2800" b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446109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908720"/>
            <a:ext cx="8382000" cy="5059363"/>
          </a:xfrm>
        </p:spPr>
        <p:txBody>
          <a:bodyPr/>
          <a:lstStyle/>
          <a:p>
            <a:r>
              <a:rPr lang="en-GB" dirty="0"/>
              <a:t>19 types of performance indices</a:t>
            </a:r>
          </a:p>
          <a:p>
            <a:pPr lvl="1"/>
            <a:r>
              <a:rPr lang="en-GB" dirty="0"/>
              <a:t>Utilization, residence time, response time</a:t>
            </a:r>
          </a:p>
          <a:p>
            <a:pPr lvl="1"/>
            <a:r>
              <a:rPr lang="en-GB" dirty="0"/>
              <a:t>Throughput, firing rates, drop rates, …</a:t>
            </a:r>
          </a:p>
          <a:p>
            <a:r>
              <a:rPr lang="en-GB" dirty="0"/>
              <a:t>Granularity: system, station, class, mode, sink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Perf. Indices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C7FEBF-A170-470C-A369-F0D066FB58E5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993436D-AC9D-4AC7-8637-8725BF5118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0838" y="117362"/>
            <a:ext cx="5133975" cy="533400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2540B383-A007-4371-9DC2-1195F5AB704A}"/>
              </a:ext>
            </a:extLst>
          </p:cNvPr>
          <p:cNvSpPr/>
          <p:nvPr/>
        </p:nvSpPr>
        <p:spPr>
          <a:xfrm>
            <a:off x="5940152" y="93698"/>
            <a:ext cx="360040" cy="2873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C836AA-5F3C-4336-A576-7CBECFA94F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" y="3356992"/>
            <a:ext cx="9029700" cy="261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1712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fld id="{766CD656-0393-4A1B-BA71-84B05841D052}" type="slidenum">
              <a:rPr lang="en-US" altLang="en-US" sz="1000">
                <a:solidFill>
                  <a:srgbClr val="000000"/>
                </a:solidFill>
              </a:rPr>
              <a:pPr/>
              <a:t>29</a:t>
            </a:fld>
            <a:endParaRPr lang="en-US" altLang="en-US" sz="10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81924" name="Picture 5" descr="cs4thr_resptim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14413"/>
            <a:ext cx="9144000" cy="517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6098" name="Rectangle 2"/>
          <p:cNvSpPr>
            <a:spLocks noGrp="1" noChangeArrowheads="1"/>
          </p:cNvSpPr>
          <p:nvPr>
            <p:ph type="title"/>
          </p:nvPr>
        </p:nvSpPr>
        <p:spPr>
          <a:xfrm>
            <a:off x="-86990" y="88900"/>
            <a:ext cx="8115374" cy="685800"/>
          </a:xfrm>
        </p:spPr>
        <p:txBody>
          <a:bodyPr/>
          <a:lstStyle/>
          <a:p>
            <a:pPr eaLnBrk="1" hangingPunct="1"/>
            <a:r>
              <a:rPr lang="en-US" altLang="en-US" dirty="0"/>
              <a:t>Sim. Results</a:t>
            </a:r>
            <a:endParaRPr lang="en-US" altLang="en-US" sz="2000" dirty="0"/>
          </a:p>
        </p:txBody>
      </p:sp>
      <p:sp>
        <p:nvSpPr>
          <p:cNvPr id="81926" name="Text Box 3"/>
          <p:cNvSpPr txBox="1">
            <a:spLocks noChangeArrowheads="1"/>
          </p:cNvSpPr>
          <p:nvPr/>
        </p:nvSpPr>
        <p:spPr bwMode="auto">
          <a:xfrm>
            <a:off x="6670675" y="2033588"/>
            <a:ext cx="225266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hangingPunct="1"/>
            <a:r>
              <a:rPr lang="it-IT" altLang="en-US" sz="1600">
                <a:solidFill>
                  <a:srgbClr val="800000"/>
                </a:solidFill>
                <a:latin typeface="+mj-lt"/>
              </a:rPr>
              <a:t>confidence interval</a:t>
            </a:r>
          </a:p>
        </p:txBody>
      </p:sp>
      <p:sp>
        <p:nvSpPr>
          <p:cNvPr id="516102" name="Line 6"/>
          <p:cNvSpPr>
            <a:spLocks noChangeShapeType="1"/>
          </p:cNvSpPr>
          <p:nvPr/>
        </p:nvSpPr>
        <p:spPr bwMode="auto">
          <a:xfrm>
            <a:off x="7696200" y="2768600"/>
            <a:ext cx="12700" cy="304800"/>
          </a:xfrm>
          <a:prstGeom prst="line">
            <a:avLst/>
          </a:prstGeom>
          <a:noFill/>
          <a:ln w="28575" cap="rnd">
            <a:solidFill>
              <a:srgbClr val="800000"/>
            </a:solidFill>
            <a:prstDash val="sysDot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latinLnBrk="0">
              <a:defRPr/>
            </a:pPr>
            <a:endParaRPr kumimoji="0" lang="en-GB" sz="2800" b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  <p:sp>
        <p:nvSpPr>
          <p:cNvPr id="81928" name="Text Box 8"/>
          <p:cNvSpPr txBox="1">
            <a:spLocks noChangeArrowheads="1"/>
          </p:cNvSpPr>
          <p:nvPr/>
        </p:nvSpPr>
        <p:spPr bwMode="auto">
          <a:xfrm>
            <a:off x="6738938" y="3279775"/>
            <a:ext cx="225266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hangingPunct="1"/>
            <a:r>
              <a:rPr lang="it-IT" altLang="en-US" sz="1600">
                <a:solidFill>
                  <a:srgbClr val="800000"/>
                </a:solidFill>
                <a:latin typeface="+mj-lt"/>
              </a:rPr>
              <a:t>transient duration</a:t>
            </a:r>
          </a:p>
        </p:txBody>
      </p:sp>
      <p:sp>
        <p:nvSpPr>
          <p:cNvPr id="516106" name="Oval 10" descr="Griglia tratteggiata"/>
          <p:cNvSpPr>
            <a:spLocks noChangeArrowheads="1"/>
          </p:cNvSpPr>
          <p:nvPr/>
        </p:nvSpPr>
        <p:spPr bwMode="auto">
          <a:xfrm>
            <a:off x="4406900" y="2819400"/>
            <a:ext cx="774700" cy="330200"/>
          </a:xfrm>
          <a:prstGeom prst="ellipse">
            <a:avLst/>
          </a:prstGeom>
          <a:noFill/>
          <a:ln w="19050" algn="ctr">
            <a:solidFill>
              <a:srgbClr val="8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latinLnBrk="0" hangingPunct="1"/>
            <a:endParaRPr kumimoji="0" lang="en-GB" altLang="en-US" sz="2800" b="0">
              <a:solidFill>
                <a:srgbClr val="CC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</p:txBody>
      </p:sp>
      <p:sp>
        <p:nvSpPr>
          <p:cNvPr id="81930" name="Text Box 11"/>
          <p:cNvSpPr txBox="1">
            <a:spLocks noChangeArrowheads="1"/>
          </p:cNvSpPr>
          <p:nvPr/>
        </p:nvSpPr>
        <p:spPr bwMode="auto">
          <a:xfrm>
            <a:off x="1150938" y="4310063"/>
            <a:ext cx="2252662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hangingPunct="1"/>
            <a:r>
              <a:rPr lang="it-IT" altLang="en-US" sz="1600" dirty="0">
                <a:solidFill>
                  <a:srgbClr val="800000"/>
                </a:solidFill>
                <a:latin typeface="+mj-lt"/>
              </a:rPr>
              <a:t>the number of </a:t>
            </a:r>
          </a:p>
          <a:p>
            <a:pPr algn="ctr" eaLnBrk="1" hangingPunct="1"/>
            <a:r>
              <a:rPr lang="it-IT" altLang="en-US" sz="1600" dirty="0">
                <a:solidFill>
                  <a:srgbClr val="800000"/>
                </a:solidFill>
                <a:latin typeface="+mj-lt"/>
              </a:rPr>
              <a:t>samples needed is greater than the </a:t>
            </a:r>
            <a:br>
              <a:rPr lang="it-IT" altLang="en-US" sz="1600" dirty="0">
                <a:solidFill>
                  <a:srgbClr val="800000"/>
                </a:solidFill>
                <a:latin typeface="+mj-lt"/>
              </a:rPr>
            </a:br>
            <a:r>
              <a:rPr lang="it-IT" altLang="en-US" sz="1600" dirty="0">
                <a:solidFill>
                  <a:srgbClr val="800000"/>
                </a:solidFill>
                <a:latin typeface="+mj-lt"/>
              </a:rPr>
              <a:t>max allowed</a:t>
            </a:r>
          </a:p>
        </p:txBody>
      </p:sp>
      <p:sp>
        <p:nvSpPr>
          <p:cNvPr id="516109" name="Freeform 13" descr="Griglia tratteggiata"/>
          <p:cNvSpPr>
            <a:spLocks/>
          </p:cNvSpPr>
          <p:nvPr/>
        </p:nvSpPr>
        <p:spPr bwMode="auto">
          <a:xfrm>
            <a:off x="762000" y="4546600"/>
            <a:ext cx="533400" cy="292100"/>
          </a:xfrm>
          <a:custGeom>
            <a:avLst/>
            <a:gdLst>
              <a:gd name="T0" fmla="*/ 0 w 1152"/>
              <a:gd name="T1" fmla="*/ 0 h 360"/>
              <a:gd name="T2" fmla="*/ 448 w 1152"/>
              <a:gd name="T3" fmla="*/ 288 h 360"/>
              <a:gd name="T4" fmla="*/ 1152 w 1152"/>
              <a:gd name="T5" fmla="*/ 360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52" h="360">
                <a:moveTo>
                  <a:pt x="0" y="0"/>
                </a:moveTo>
                <a:cubicBezTo>
                  <a:pt x="128" y="114"/>
                  <a:pt x="256" y="228"/>
                  <a:pt x="448" y="288"/>
                </a:cubicBezTo>
                <a:cubicBezTo>
                  <a:pt x="640" y="348"/>
                  <a:pt x="896" y="354"/>
                  <a:pt x="1152" y="360"/>
                </a:cubicBezTo>
              </a:path>
            </a:pathLst>
          </a:custGeom>
          <a:noFill/>
          <a:ln w="19050" cap="flat" cmpd="sng">
            <a:solidFill>
              <a:srgbClr val="800000"/>
            </a:solidFill>
            <a:prstDash val="sysDot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latinLnBrk="0">
              <a:defRPr/>
            </a:pPr>
            <a:endParaRPr kumimoji="0" lang="en-GB" sz="2800" b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  <p:sp>
        <p:nvSpPr>
          <p:cNvPr id="81932" name="Text Box 15"/>
          <p:cNvSpPr txBox="1">
            <a:spLocks noChangeArrowheads="1"/>
          </p:cNvSpPr>
          <p:nvPr/>
        </p:nvSpPr>
        <p:spPr bwMode="auto">
          <a:xfrm>
            <a:off x="3090863" y="1857375"/>
            <a:ext cx="253206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hangingPunct="1"/>
            <a:r>
              <a:rPr lang="it-IT" altLang="en-US" sz="1600" dirty="0">
                <a:solidFill>
                  <a:srgbClr val="800000"/>
                </a:solidFill>
                <a:latin typeface="+mj-lt"/>
              </a:rPr>
              <a:t>performance indices</a:t>
            </a:r>
          </a:p>
        </p:txBody>
      </p:sp>
      <p:sp>
        <p:nvSpPr>
          <p:cNvPr id="516112" name="AutoShape 16" descr="Griglia tratteggiata"/>
          <p:cNvSpPr>
            <a:spLocks/>
          </p:cNvSpPr>
          <p:nvPr/>
        </p:nvSpPr>
        <p:spPr bwMode="auto">
          <a:xfrm rot="5400000">
            <a:off x="3524250" y="-1885950"/>
            <a:ext cx="330200" cy="7264400"/>
          </a:xfrm>
          <a:prstGeom prst="rightBrace">
            <a:avLst>
              <a:gd name="adj1" fmla="val 183333"/>
              <a:gd name="adj2" fmla="val 50000"/>
            </a:avLst>
          </a:prstGeom>
          <a:noFill/>
          <a:ln w="19050">
            <a:solidFill>
              <a:srgbClr val="8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latinLnBrk="0" hangingPunct="1"/>
            <a:endParaRPr kumimoji="0" lang="en-GB" altLang="en-US" sz="2800" b="0">
              <a:solidFill>
                <a:srgbClr val="CC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</p:txBody>
      </p:sp>
      <p:sp>
        <p:nvSpPr>
          <p:cNvPr id="516115" name="Oval 19"/>
          <p:cNvSpPr>
            <a:spLocks noChangeArrowheads="1"/>
          </p:cNvSpPr>
          <p:nvPr/>
        </p:nvSpPr>
        <p:spPr bwMode="auto">
          <a:xfrm>
            <a:off x="635000" y="3443288"/>
            <a:ext cx="2209800" cy="430212"/>
          </a:xfrm>
          <a:prstGeom prst="ellipse">
            <a:avLst/>
          </a:prstGeom>
          <a:solidFill>
            <a:srgbClr val="FFCCFF">
              <a:alpha val="23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latinLnBrk="0" hangingPunct="1"/>
            <a:endParaRPr kumimoji="0" lang="en-GB" altLang="en-US" sz="2800" b="0">
              <a:solidFill>
                <a:srgbClr val="CC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</a:endParaRPr>
          </a:p>
        </p:txBody>
      </p:sp>
      <p:sp>
        <p:nvSpPr>
          <p:cNvPr id="516116" name="Freeform 20" descr="Griglia tratteggiata"/>
          <p:cNvSpPr>
            <a:spLocks/>
          </p:cNvSpPr>
          <p:nvPr/>
        </p:nvSpPr>
        <p:spPr bwMode="auto">
          <a:xfrm>
            <a:off x="2197100" y="3111500"/>
            <a:ext cx="2311400" cy="1244600"/>
          </a:xfrm>
          <a:custGeom>
            <a:avLst/>
            <a:gdLst>
              <a:gd name="T0" fmla="*/ 0 w 1456"/>
              <a:gd name="T1" fmla="*/ 784 h 784"/>
              <a:gd name="T2" fmla="*/ 1112 w 1456"/>
              <a:gd name="T3" fmla="*/ 344 h 784"/>
              <a:gd name="T4" fmla="*/ 1456 w 1456"/>
              <a:gd name="T5" fmla="*/ 0 h 7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56" h="784">
                <a:moveTo>
                  <a:pt x="0" y="784"/>
                </a:moveTo>
                <a:cubicBezTo>
                  <a:pt x="434" y="629"/>
                  <a:pt x="869" y="475"/>
                  <a:pt x="1112" y="344"/>
                </a:cubicBezTo>
                <a:cubicBezTo>
                  <a:pt x="1355" y="213"/>
                  <a:pt x="1401" y="60"/>
                  <a:pt x="1456" y="0"/>
                </a:cubicBezTo>
              </a:path>
            </a:pathLst>
          </a:custGeom>
          <a:noFill/>
          <a:ln w="19050" cap="flat" cmpd="sng">
            <a:solidFill>
              <a:srgbClr val="800000"/>
            </a:solidFill>
            <a:prstDash val="sysDot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latinLnBrk="0">
              <a:defRPr/>
            </a:pPr>
            <a:endParaRPr kumimoji="0" lang="en-GB" sz="2800" b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  <p:pic>
        <p:nvPicPr>
          <p:cNvPr id="81936" name="Picture 21" descr="butto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5" y="4787900"/>
            <a:ext cx="28765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6122" name="Freeform 26" descr="Griglia tratteggiata"/>
          <p:cNvSpPr>
            <a:spLocks/>
          </p:cNvSpPr>
          <p:nvPr/>
        </p:nvSpPr>
        <p:spPr bwMode="auto">
          <a:xfrm>
            <a:off x="3365500" y="4846638"/>
            <a:ext cx="977900" cy="246062"/>
          </a:xfrm>
          <a:custGeom>
            <a:avLst/>
            <a:gdLst>
              <a:gd name="T0" fmla="*/ 0 w 616"/>
              <a:gd name="T1" fmla="*/ 139 h 155"/>
              <a:gd name="T2" fmla="*/ 328 w 616"/>
              <a:gd name="T3" fmla="*/ 3 h 155"/>
              <a:gd name="T4" fmla="*/ 616 w 616"/>
              <a:gd name="T5" fmla="*/ 155 h 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16" h="155">
                <a:moveTo>
                  <a:pt x="0" y="139"/>
                </a:moveTo>
                <a:cubicBezTo>
                  <a:pt x="112" y="69"/>
                  <a:pt x="225" y="0"/>
                  <a:pt x="328" y="3"/>
                </a:cubicBezTo>
                <a:cubicBezTo>
                  <a:pt x="431" y="6"/>
                  <a:pt x="567" y="127"/>
                  <a:pt x="616" y="155"/>
                </a:cubicBezTo>
              </a:path>
            </a:pathLst>
          </a:custGeom>
          <a:noFill/>
          <a:ln w="19050" cap="flat" cmpd="sng">
            <a:solidFill>
              <a:srgbClr val="800000"/>
            </a:solidFill>
            <a:prstDash val="sysDot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latinLnBrk="0">
              <a:defRPr/>
            </a:pPr>
            <a:endParaRPr kumimoji="0" lang="en-GB" sz="2800" b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  <p:sp>
        <p:nvSpPr>
          <p:cNvPr id="516124" name="Freeform 28" descr="Griglia tratteggiata"/>
          <p:cNvSpPr>
            <a:spLocks/>
          </p:cNvSpPr>
          <p:nvPr/>
        </p:nvSpPr>
        <p:spPr bwMode="auto">
          <a:xfrm>
            <a:off x="3327400" y="4456113"/>
            <a:ext cx="2946400" cy="611187"/>
          </a:xfrm>
          <a:custGeom>
            <a:avLst/>
            <a:gdLst>
              <a:gd name="T0" fmla="*/ 0 w 1856"/>
              <a:gd name="T1" fmla="*/ 385 h 385"/>
              <a:gd name="T2" fmla="*/ 648 w 1856"/>
              <a:gd name="T3" fmla="*/ 1 h 385"/>
              <a:gd name="T4" fmla="*/ 1856 w 1856"/>
              <a:gd name="T5" fmla="*/ 377 h 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856" h="385">
                <a:moveTo>
                  <a:pt x="0" y="385"/>
                </a:moveTo>
                <a:cubicBezTo>
                  <a:pt x="169" y="193"/>
                  <a:pt x="339" y="2"/>
                  <a:pt x="648" y="1"/>
                </a:cubicBezTo>
                <a:cubicBezTo>
                  <a:pt x="957" y="0"/>
                  <a:pt x="1655" y="314"/>
                  <a:pt x="1856" y="377"/>
                </a:cubicBezTo>
              </a:path>
            </a:pathLst>
          </a:custGeom>
          <a:noFill/>
          <a:ln w="19050" cap="flat" cmpd="sng">
            <a:solidFill>
              <a:srgbClr val="800000"/>
            </a:solidFill>
            <a:prstDash val="sysDot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latinLnBrk="0">
              <a:defRPr/>
            </a:pPr>
            <a:endParaRPr kumimoji="0" lang="en-GB" sz="2800" b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  <p:sp>
        <p:nvSpPr>
          <p:cNvPr id="516125" name="Freeform 29" descr="Griglia tratteggiata"/>
          <p:cNvSpPr>
            <a:spLocks/>
          </p:cNvSpPr>
          <p:nvPr/>
        </p:nvSpPr>
        <p:spPr bwMode="auto">
          <a:xfrm>
            <a:off x="7721600" y="2298700"/>
            <a:ext cx="495300" cy="444500"/>
          </a:xfrm>
          <a:custGeom>
            <a:avLst/>
            <a:gdLst>
              <a:gd name="T0" fmla="*/ 288 w 312"/>
              <a:gd name="T1" fmla="*/ 0 h 280"/>
              <a:gd name="T2" fmla="*/ 264 w 312"/>
              <a:gd name="T3" fmla="*/ 152 h 280"/>
              <a:gd name="T4" fmla="*/ 0 w 312"/>
              <a:gd name="T5" fmla="*/ 280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12" h="280">
                <a:moveTo>
                  <a:pt x="288" y="0"/>
                </a:moveTo>
                <a:cubicBezTo>
                  <a:pt x="300" y="52"/>
                  <a:pt x="312" y="105"/>
                  <a:pt x="264" y="152"/>
                </a:cubicBezTo>
                <a:cubicBezTo>
                  <a:pt x="216" y="199"/>
                  <a:pt x="108" y="239"/>
                  <a:pt x="0" y="280"/>
                </a:cubicBezTo>
              </a:path>
            </a:pathLst>
          </a:custGeom>
          <a:noFill/>
          <a:ln w="19050" cap="flat" cmpd="sng">
            <a:solidFill>
              <a:srgbClr val="800000"/>
            </a:solidFill>
            <a:prstDash val="sysDot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latinLnBrk="0">
              <a:defRPr/>
            </a:pPr>
            <a:endParaRPr kumimoji="0" lang="en-GB" sz="2800" b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  <p:sp>
        <p:nvSpPr>
          <p:cNvPr id="516129" name="Freeform 33" descr="Griglia tratteggiata"/>
          <p:cNvSpPr>
            <a:spLocks/>
          </p:cNvSpPr>
          <p:nvPr/>
        </p:nvSpPr>
        <p:spPr bwMode="auto">
          <a:xfrm>
            <a:off x="5614988" y="3516313"/>
            <a:ext cx="1638300" cy="538162"/>
          </a:xfrm>
          <a:custGeom>
            <a:avLst/>
            <a:gdLst>
              <a:gd name="T0" fmla="*/ 1032 w 1032"/>
              <a:gd name="T1" fmla="*/ 0 h 339"/>
              <a:gd name="T2" fmla="*/ 744 w 1032"/>
              <a:gd name="T3" fmla="*/ 177 h 339"/>
              <a:gd name="T4" fmla="*/ 408 w 1032"/>
              <a:gd name="T5" fmla="*/ 312 h 339"/>
              <a:gd name="T6" fmla="*/ 162 w 1032"/>
              <a:gd name="T7" fmla="*/ 336 h 339"/>
              <a:gd name="T8" fmla="*/ 66 w 1032"/>
              <a:gd name="T9" fmla="*/ 321 h 339"/>
              <a:gd name="T10" fmla="*/ 0 w 1032"/>
              <a:gd name="T11" fmla="*/ 252 h 3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32" h="339">
                <a:moveTo>
                  <a:pt x="1032" y="0"/>
                </a:moveTo>
                <a:cubicBezTo>
                  <a:pt x="940" y="62"/>
                  <a:pt x="848" y="125"/>
                  <a:pt x="744" y="177"/>
                </a:cubicBezTo>
                <a:cubicBezTo>
                  <a:pt x="640" y="229"/>
                  <a:pt x="505" y="285"/>
                  <a:pt x="408" y="312"/>
                </a:cubicBezTo>
                <a:cubicBezTo>
                  <a:pt x="311" y="339"/>
                  <a:pt x="219" y="335"/>
                  <a:pt x="162" y="336"/>
                </a:cubicBezTo>
                <a:cubicBezTo>
                  <a:pt x="105" y="337"/>
                  <a:pt x="93" y="335"/>
                  <a:pt x="66" y="321"/>
                </a:cubicBezTo>
                <a:cubicBezTo>
                  <a:pt x="39" y="307"/>
                  <a:pt x="19" y="279"/>
                  <a:pt x="0" y="252"/>
                </a:cubicBezTo>
              </a:path>
            </a:pathLst>
          </a:custGeom>
          <a:noFill/>
          <a:ln w="19050" cap="flat" cmpd="sng">
            <a:solidFill>
              <a:srgbClr val="800000"/>
            </a:solidFill>
            <a:prstDash val="sysDot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latinLnBrk="0">
              <a:defRPr/>
            </a:pPr>
            <a:endParaRPr kumimoji="0" lang="en-GB" sz="2800" b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  <p:sp>
        <p:nvSpPr>
          <p:cNvPr id="516130" name="Oval 34" descr="Griglia tratteggiata"/>
          <p:cNvSpPr>
            <a:spLocks noChangeArrowheads="1"/>
          </p:cNvSpPr>
          <p:nvPr/>
        </p:nvSpPr>
        <p:spPr bwMode="auto">
          <a:xfrm>
            <a:off x="4267200" y="5076825"/>
            <a:ext cx="276225" cy="309563"/>
          </a:xfrm>
          <a:prstGeom prst="ellipse">
            <a:avLst/>
          </a:prstGeom>
          <a:noFill/>
          <a:ln w="19050" algn="ctr">
            <a:solidFill>
              <a:srgbClr val="8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latinLnBrk="0" hangingPunct="1"/>
            <a:endParaRPr kumimoji="0" lang="en-GB" altLang="en-US" sz="2800" b="0">
              <a:solidFill>
                <a:srgbClr val="CC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</p:txBody>
      </p:sp>
      <p:sp>
        <p:nvSpPr>
          <p:cNvPr id="516131" name="Oval 35" descr="Griglia tratteggiata"/>
          <p:cNvSpPr>
            <a:spLocks noChangeArrowheads="1"/>
          </p:cNvSpPr>
          <p:nvPr/>
        </p:nvSpPr>
        <p:spPr bwMode="auto">
          <a:xfrm>
            <a:off x="6186488" y="5065713"/>
            <a:ext cx="276225" cy="309562"/>
          </a:xfrm>
          <a:prstGeom prst="ellipse">
            <a:avLst/>
          </a:prstGeom>
          <a:noFill/>
          <a:ln w="19050" algn="ctr">
            <a:solidFill>
              <a:srgbClr val="8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latinLnBrk="0" hangingPunct="1"/>
            <a:endParaRPr kumimoji="0" lang="en-GB" altLang="en-US" sz="2800" b="0">
              <a:solidFill>
                <a:srgbClr val="CC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</p:txBody>
      </p:sp>
      <p:sp>
        <p:nvSpPr>
          <p:cNvPr id="81943" name="Text Box 36"/>
          <p:cNvSpPr txBox="1">
            <a:spLocks noChangeArrowheads="1"/>
          </p:cNvSpPr>
          <p:nvPr/>
        </p:nvSpPr>
        <p:spPr bwMode="auto">
          <a:xfrm>
            <a:off x="7170738" y="5287963"/>
            <a:ext cx="197326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hangingPunct="1"/>
            <a:r>
              <a:rPr lang="it-IT" altLang="en-US" sz="1600">
                <a:solidFill>
                  <a:srgbClr val="800000"/>
                </a:solidFill>
                <a:latin typeface="+mj-lt"/>
              </a:rPr>
              <a:t>default values</a:t>
            </a:r>
          </a:p>
          <a:p>
            <a:pPr algn="ctr" eaLnBrk="1" hangingPunct="1"/>
            <a:r>
              <a:rPr lang="it-IT" altLang="en-US" sz="1600">
                <a:solidFill>
                  <a:srgbClr val="800000"/>
                </a:solidFill>
                <a:latin typeface="+mj-lt"/>
              </a:rPr>
              <a:t>of parameters</a:t>
            </a:r>
          </a:p>
        </p:txBody>
      </p:sp>
      <p:sp>
        <p:nvSpPr>
          <p:cNvPr id="81944" name="Text Box 37"/>
          <p:cNvSpPr txBox="1">
            <a:spLocks noChangeArrowheads="1"/>
          </p:cNvSpPr>
          <p:nvPr/>
        </p:nvSpPr>
        <p:spPr bwMode="auto">
          <a:xfrm>
            <a:off x="176213" y="5365750"/>
            <a:ext cx="254476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hangingPunct="1"/>
            <a:r>
              <a:rPr lang="it-IT" altLang="en-US" sz="1600">
                <a:solidFill>
                  <a:srgbClr val="800000"/>
                </a:solidFill>
                <a:latin typeface="+mj-lt"/>
              </a:rPr>
              <a:t>actual sim. parameters</a:t>
            </a:r>
          </a:p>
        </p:txBody>
      </p:sp>
      <p:sp>
        <p:nvSpPr>
          <p:cNvPr id="516134" name="Freeform 38" descr="Griglia tratteggiata"/>
          <p:cNvSpPr>
            <a:spLocks/>
          </p:cNvSpPr>
          <p:nvPr/>
        </p:nvSpPr>
        <p:spPr bwMode="auto">
          <a:xfrm>
            <a:off x="6400800" y="5346700"/>
            <a:ext cx="952500" cy="203200"/>
          </a:xfrm>
          <a:custGeom>
            <a:avLst/>
            <a:gdLst>
              <a:gd name="T0" fmla="*/ 600 w 600"/>
              <a:gd name="T1" fmla="*/ 128 h 128"/>
              <a:gd name="T2" fmla="*/ 216 w 600"/>
              <a:gd name="T3" fmla="*/ 104 h 128"/>
              <a:gd name="T4" fmla="*/ 0 w 600"/>
              <a:gd name="T5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00" h="128">
                <a:moveTo>
                  <a:pt x="600" y="128"/>
                </a:moveTo>
                <a:cubicBezTo>
                  <a:pt x="458" y="126"/>
                  <a:pt x="316" y="125"/>
                  <a:pt x="216" y="104"/>
                </a:cubicBezTo>
                <a:cubicBezTo>
                  <a:pt x="116" y="83"/>
                  <a:pt x="36" y="17"/>
                  <a:pt x="0" y="0"/>
                </a:cubicBezTo>
              </a:path>
            </a:pathLst>
          </a:custGeom>
          <a:noFill/>
          <a:ln w="19050" cap="flat" cmpd="sng">
            <a:solidFill>
              <a:srgbClr val="800000"/>
            </a:solidFill>
            <a:prstDash val="sysDot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latinLnBrk="0">
              <a:defRPr/>
            </a:pPr>
            <a:endParaRPr kumimoji="0" lang="en-GB" sz="2800" b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  <p:sp>
        <p:nvSpPr>
          <p:cNvPr id="516135" name="Freeform 39" descr="Griglia tratteggiata"/>
          <p:cNvSpPr>
            <a:spLocks/>
          </p:cNvSpPr>
          <p:nvPr/>
        </p:nvSpPr>
        <p:spPr bwMode="auto">
          <a:xfrm>
            <a:off x="2743200" y="5321300"/>
            <a:ext cx="1536700" cy="215900"/>
          </a:xfrm>
          <a:custGeom>
            <a:avLst/>
            <a:gdLst>
              <a:gd name="T0" fmla="*/ 0 w 968"/>
              <a:gd name="T1" fmla="*/ 136 h 136"/>
              <a:gd name="T2" fmla="*/ 392 w 968"/>
              <a:gd name="T3" fmla="*/ 80 h 136"/>
              <a:gd name="T4" fmla="*/ 968 w 968"/>
              <a:gd name="T5" fmla="*/ 0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68" h="136">
                <a:moveTo>
                  <a:pt x="0" y="136"/>
                </a:moveTo>
                <a:cubicBezTo>
                  <a:pt x="115" y="119"/>
                  <a:pt x="231" y="103"/>
                  <a:pt x="392" y="80"/>
                </a:cubicBezTo>
                <a:cubicBezTo>
                  <a:pt x="553" y="57"/>
                  <a:pt x="875" y="13"/>
                  <a:pt x="968" y="0"/>
                </a:cubicBezTo>
              </a:path>
            </a:pathLst>
          </a:custGeom>
          <a:noFill/>
          <a:ln w="19050" cap="flat" cmpd="sng">
            <a:solidFill>
              <a:srgbClr val="800000"/>
            </a:solidFill>
            <a:prstDash val="sysDot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latinLnBrk="0">
              <a:defRPr/>
            </a:pPr>
            <a:endParaRPr kumimoji="0" lang="en-GB" sz="2800" b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  <p:sp>
        <p:nvSpPr>
          <p:cNvPr id="516138" name="Rectangle 42"/>
          <p:cNvSpPr>
            <a:spLocks noChangeArrowheads="1"/>
          </p:cNvSpPr>
          <p:nvPr/>
        </p:nvSpPr>
        <p:spPr bwMode="auto">
          <a:xfrm>
            <a:off x="5557838" y="2524125"/>
            <a:ext cx="161925" cy="1376363"/>
          </a:xfrm>
          <a:prstGeom prst="rect">
            <a:avLst/>
          </a:prstGeom>
          <a:solidFill>
            <a:srgbClr val="FFCCFF">
              <a:alpha val="47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latinLnBrk="0" hangingPunct="1"/>
            <a:endParaRPr kumimoji="0" lang="en-GB" altLang="en-US" sz="2800" b="0">
              <a:solidFill>
                <a:srgbClr val="CC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</a:endParaRPr>
          </a:p>
        </p:txBody>
      </p:sp>
      <p:sp>
        <p:nvSpPr>
          <p:cNvPr id="516137" name="Oval 41"/>
          <p:cNvSpPr>
            <a:spLocks noChangeArrowheads="1"/>
          </p:cNvSpPr>
          <p:nvPr/>
        </p:nvSpPr>
        <p:spPr bwMode="auto">
          <a:xfrm>
            <a:off x="5567363" y="3886200"/>
            <a:ext cx="161925" cy="42863"/>
          </a:xfrm>
          <a:prstGeom prst="ellipse">
            <a:avLst/>
          </a:prstGeom>
          <a:solidFill>
            <a:srgbClr val="FFCCFF"/>
          </a:solidFill>
          <a:ln w="19050" algn="ctr">
            <a:solidFill>
              <a:srgbClr val="8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latinLnBrk="0" hangingPunct="1"/>
            <a:endParaRPr kumimoji="0" lang="en-GB" altLang="en-US" sz="2800" b="0">
              <a:solidFill>
                <a:srgbClr val="CC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B97DFA82-3DD8-454E-A09B-3D2840C1B8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0838" y="117362"/>
            <a:ext cx="5133975" cy="533400"/>
          </a:xfrm>
          <a:prstGeom prst="rect">
            <a:avLst/>
          </a:prstGeom>
        </p:spPr>
      </p:pic>
      <p:sp>
        <p:nvSpPr>
          <p:cNvPr id="29" name="Oval 28">
            <a:extLst>
              <a:ext uri="{FF2B5EF4-FFF2-40B4-BE49-F238E27FC236}">
                <a16:creationId xmlns:a16="http://schemas.microsoft.com/office/drawing/2014/main" id="{FDD5CDFC-50B2-4F99-9B25-B9C805A98AB9}"/>
              </a:ext>
            </a:extLst>
          </p:cNvPr>
          <p:cNvSpPr/>
          <p:nvPr/>
        </p:nvSpPr>
        <p:spPr>
          <a:xfrm>
            <a:off x="7020272" y="93698"/>
            <a:ext cx="360040" cy="2873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29008906-4BC2-44F0-9BDB-3B45067B2EEB}"/>
              </a:ext>
            </a:extLst>
          </p:cNvPr>
          <p:cNvSpPr/>
          <p:nvPr/>
        </p:nvSpPr>
        <p:spPr>
          <a:xfrm>
            <a:off x="7740352" y="117362"/>
            <a:ext cx="360040" cy="2873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48230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Statistical analysis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C7FEBF-A170-470C-A369-F0D066FB58E5}" type="slidenum">
              <a:rPr lang="en-US" sz="1400" smtClean="0">
                <a:latin typeface="+mj-lt"/>
              </a:rPr>
              <a:pPr>
                <a:defRPr/>
              </a:pPr>
              <a:t>30</a:t>
            </a:fld>
            <a:endParaRPr lang="en-US" sz="1400">
              <a:latin typeface="+mj-lt"/>
            </a:endParaRPr>
          </a:p>
        </p:txBody>
      </p:sp>
      <p:sp>
        <p:nvSpPr>
          <p:cNvPr id="20" name="Content Placeholder 19"/>
          <p:cNvSpPr>
            <a:spLocks noGrp="1"/>
          </p:cNvSpPr>
          <p:nvPr>
            <p:ph idx="1"/>
          </p:nvPr>
        </p:nvSpPr>
        <p:spPr>
          <a:xfrm>
            <a:off x="304800" y="1105941"/>
            <a:ext cx="8382000" cy="5059363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30000"/>
              </a:spcBef>
              <a:buClr>
                <a:srgbClr val="800000"/>
              </a:buClr>
            </a:pPr>
            <a:r>
              <a:rPr lang="it-IT" sz="3600" dirty="0">
                <a:latin typeface="+mj-lt"/>
              </a:rPr>
              <a:t>Automated (overridable) simulation stop</a:t>
            </a:r>
          </a:p>
          <a:p>
            <a:pPr>
              <a:lnSpc>
                <a:spcPct val="90000"/>
              </a:lnSpc>
              <a:spcBef>
                <a:spcPct val="30000"/>
              </a:spcBef>
              <a:buClr>
                <a:srgbClr val="800000"/>
              </a:buClr>
            </a:pPr>
            <a:endParaRPr lang="it-IT" sz="3600" dirty="0">
              <a:latin typeface="+mj-lt"/>
            </a:endParaRPr>
          </a:p>
          <a:p>
            <a:pPr>
              <a:lnSpc>
                <a:spcPct val="90000"/>
              </a:lnSpc>
              <a:spcBef>
                <a:spcPct val="30000"/>
              </a:spcBef>
              <a:buClr>
                <a:srgbClr val="800000"/>
              </a:buClr>
            </a:pPr>
            <a:endParaRPr lang="it-IT" altLang="en-US" sz="3600" dirty="0">
              <a:latin typeface="+mj-lt"/>
            </a:endParaRPr>
          </a:p>
          <a:p>
            <a:pPr>
              <a:lnSpc>
                <a:spcPct val="90000"/>
              </a:lnSpc>
              <a:spcBef>
                <a:spcPct val="30000"/>
              </a:spcBef>
              <a:buClr>
                <a:srgbClr val="800000"/>
              </a:buClr>
            </a:pPr>
            <a:endParaRPr lang="it-IT" altLang="en-US" sz="3600" dirty="0">
              <a:latin typeface="+mj-lt"/>
            </a:endParaRPr>
          </a:p>
          <a:p>
            <a:pPr>
              <a:lnSpc>
                <a:spcPct val="90000"/>
              </a:lnSpc>
              <a:spcBef>
                <a:spcPct val="30000"/>
              </a:spcBef>
              <a:buClr>
                <a:srgbClr val="800000"/>
              </a:buClr>
            </a:pPr>
            <a:endParaRPr lang="it-IT" altLang="en-US" sz="3600" dirty="0">
              <a:latin typeface="+mj-lt"/>
            </a:endParaRPr>
          </a:p>
          <a:p>
            <a:pPr>
              <a:lnSpc>
                <a:spcPct val="90000"/>
              </a:lnSpc>
              <a:spcBef>
                <a:spcPct val="30000"/>
              </a:spcBef>
              <a:buClr>
                <a:srgbClr val="800000"/>
              </a:buClr>
            </a:pPr>
            <a:endParaRPr lang="it-IT" altLang="en-US" sz="3600" dirty="0">
              <a:latin typeface="+mj-lt"/>
            </a:endParaRPr>
          </a:p>
          <a:p>
            <a:pPr>
              <a:lnSpc>
                <a:spcPct val="90000"/>
              </a:lnSpc>
              <a:spcBef>
                <a:spcPct val="30000"/>
              </a:spcBef>
              <a:buClr>
                <a:srgbClr val="800000"/>
              </a:buClr>
            </a:pPr>
            <a:endParaRPr lang="it-IT" sz="3600" dirty="0">
              <a:latin typeface="+mj-lt"/>
            </a:endParaRPr>
          </a:p>
          <a:p>
            <a:pPr>
              <a:lnSpc>
                <a:spcPct val="90000"/>
              </a:lnSpc>
              <a:spcBef>
                <a:spcPct val="30000"/>
              </a:spcBef>
              <a:buClr>
                <a:srgbClr val="800000"/>
              </a:buClr>
            </a:pPr>
            <a:endParaRPr lang="it-IT" sz="3600" dirty="0">
              <a:latin typeface="+mj-lt"/>
            </a:endParaRPr>
          </a:p>
          <a:p>
            <a:pPr>
              <a:lnSpc>
                <a:spcPct val="90000"/>
              </a:lnSpc>
              <a:spcBef>
                <a:spcPct val="30000"/>
              </a:spcBef>
              <a:buClr>
                <a:srgbClr val="800000"/>
              </a:buClr>
            </a:pPr>
            <a:endParaRPr lang="it-IT" sz="3600" dirty="0">
              <a:latin typeface="+mj-lt"/>
            </a:endParaRPr>
          </a:p>
        </p:txBody>
      </p:sp>
      <p:sp>
        <p:nvSpPr>
          <p:cNvPr id="57" name="Slide Number Placeholder 5">
            <a:extLst>
              <a:ext uri="{FF2B5EF4-FFF2-40B4-BE49-F238E27FC236}">
                <a16:creationId xmlns:a16="http://schemas.microsoft.com/office/drawing/2014/main" id="{E34795F0-BC38-4CDF-AD63-7DE9CFA6211A}"/>
              </a:ext>
            </a:extLst>
          </p:cNvPr>
          <p:cNvSpPr txBox="1">
            <a:spLocks/>
          </p:cNvSpPr>
          <p:nvPr/>
        </p:nvSpPr>
        <p:spPr>
          <a:xfrm>
            <a:off x="7140575" y="2962275"/>
            <a:ext cx="1905000" cy="3429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auto" hangingPunct="0">
              <a:spcBef>
                <a:spcPts val="0"/>
              </a:spcBef>
              <a:spcAft>
                <a:spcPts val="0"/>
              </a:spcAft>
              <a:defRPr kumimoji="1" sz="1200" b="1" kern="1200" baseline="0" smtClean="0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  <a:cs typeface="Arial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  <a:cs typeface="Arial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  <a:cs typeface="Arial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  <a:cs typeface="Arial" charset="0"/>
              </a:defRPr>
            </a:lvl5pPr>
            <a:lvl6pPr marL="2514600" indent="-228600" algn="r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  <a:cs typeface="Arial" charset="0"/>
              </a:defRPr>
            </a:lvl6pPr>
            <a:lvl7pPr marL="2971800" indent="-228600" algn="r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  <a:cs typeface="Arial" charset="0"/>
              </a:defRPr>
            </a:lvl7pPr>
            <a:lvl8pPr marL="3429000" indent="-228600" algn="r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  <a:cs typeface="Arial" charset="0"/>
              </a:defRPr>
            </a:lvl8pPr>
            <a:lvl9pPr marL="3886200" indent="-228600" algn="r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 kern="1200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  <a:cs typeface="Arial" charset="0"/>
              </a:defRPr>
            </a:lvl9pPr>
          </a:lstStyle>
          <a:p>
            <a:fld id="{0CC9781C-FA62-42CF-9BD1-D81C4B05A46B}" type="slidenum">
              <a:rPr lang="en-US" altLang="en-US" sz="1050" smtClean="0">
                <a:solidFill>
                  <a:srgbClr val="000000"/>
                </a:solidFill>
                <a:latin typeface="+mj-lt"/>
              </a:rPr>
              <a:pPr/>
              <a:t>30</a:t>
            </a:fld>
            <a:endParaRPr lang="en-US" altLang="en-US" sz="105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717F397-5CDD-44E0-9236-93B61CBAC3FC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435101" y="1858148"/>
            <a:ext cx="5753100" cy="570669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GB" sz="2000" dirty="0">
                <a:noFill/>
                <a:latin typeface="+mj-lt"/>
                <a:ea typeface="굴림" charset="-127"/>
              </a:rPr>
              <a:t> </a:t>
            </a:r>
          </a:p>
        </p:txBody>
      </p:sp>
      <p:sp>
        <p:nvSpPr>
          <p:cNvPr id="59" name="Oval 14">
            <a:extLst>
              <a:ext uri="{FF2B5EF4-FFF2-40B4-BE49-F238E27FC236}">
                <a16:creationId xmlns:a16="http://schemas.microsoft.com/office/drawing/2014/main" id="{CDC8B009-F113-4F98-86B5-F7F4C576866B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2463008" y="1783556"/>
            <a:ext cx="571500" cy="719137"/>
          </a:xfrm>
          <a:prstGeom prst="ellipse">
            <a:avLst/>
          </a:prstGeom>
          <a:noFill/>
          <a:ln w="254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/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l" eaLnBrk="1" latinLnBrk="0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kumimoji="0" lang="en-GB" altLang="en-US" sz="2800" b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60" name="Oval 14">
            <a:extLst>
              <a:ext uri="{FF2B5EF4-FFF2-40B4-BE49-F238E27FC236}">
                <a16:creationId xmlns:a16="http://schemas.microsoft.com/office/drawing/2014/main" id="{592CB658-9232-490C-9738-500AD27927CD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5370513" y="1757362"/>
            <a:ext cx="895350" cy="784225"/>
          </a:xfrm>
          <a:prstGeom prst="ellipse">
            <a:avLst/>
          </a:prstGeom>
          <a:noFill/>
          <a:ln w="254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/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l" eaLnBrk="1" latinLnBrk="0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kumimoji="0" lang="en-GB" altLang="en-US" sz="2800" b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61" name="Text Box 3">
            <a:extLst>
              <a:ext uri="{FF2B5EF4-FFF2-40B4-BE49-F238E27FC236}">
                <a16:creationId xmlns:a16="http://schemas.microsoft.com/office/drawing/2014/main" id="{527B579E-10C7-465A-BEAC-C078F0323E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0988" y="2470150"/>
            <a:ext cx="2303462" cy="340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latinLnBrk="0" hangingPunct="1">
              <a:buSzPct val="100000"/>
            </a:pPr>
            <a:r>
              <a:rPr kumimoji="0" lang="it-IT" altLang="en-US" sz="1600">
                <a:solidFill>
                  <a:srgbClr val="800000"/>
                </a:solidFill>
                <a:latin typeface="+mj-lt"/>
              </a:rPr>
              <a:t>confidence level</a:t>
            </a:r>
            <a:endParaRPr kumimoji="0" lang="it-IT" altLang="en-US" sz="2400">
              <a:solidFill>
                <a:srgbClr val="800000"/>
              </a:solidFill>
              <a:latin typeface="+mj-lt"/>
            </a:endParaRPr>
          </a:p>
        </p:txBody>
      </p:sp>
      <p:sp>
        <p:nvSpPr>
          <p:cNvPr id="62" name="Text Box 3">
            <a:extLst>
              <a:ext uri="{FF2B5EF4-FFF2-40B4-BE49-F238E27FC236}">
                <a16:creationId xmlns:a16="http://schemas.microsoft.com/office/drawing/2014/main" id="{5E3680B3-8667-4A49-9AAD-612492B1D2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6438" y="1827213"/>
            <a:ext cx="2303462" cy="58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latinLnBrk="0" hangingPunct="1">
              <a:buSzPct val="100000"/>
            </a:pPr>
            <a:r>
              <a:rPr kumimoji="0" lang="it-IT" altLang="en-US" sz="1600">
                <a:solidFill>
                  <a:srgbClr val="800000"/>
                </a:solidFill>
                <a:latin typeface="+mj-lt"/>
              </a:rPr>
              <a:t>maximum</a:t>
            </a:r>
            <a:br>
              <a:rPr kumimoji="0" lang="it-IT" altLang="en-US" sz="1600">
                <a:solidFill>
                  <a:srgbClr val="800000"/>
                </a:solidFill>
                <a:latin typeface="+mj-lt"/>
              </a:rPr>
            </a:br>
            <a:r>
              <a:rPr kumimoji="0" lang="it-IT" altLang="en-US" sz="1600">
                <a:solidFill>
                  <a:srgbClr val="800000"/>
                </a:solidFill>
                <a:latin typeface="+mj-lt"/>
              </a:rPr>
              <a:t>relative error</a:t>
            </a:r>
            <a:endParaRPr kumimoji="0" lang="it-IT" altLang="en-US" sz="2400">
              <a:solidFill>
                <a:srgbClr val="800000"/>
              </a:solidFill>
              <a:latin typeface="+mj-lt"/>
            </a:endParaRPr>
          </a:p>
        </p:txBody>
      </p:sp>
      <p:pic>
        <p:nvPicPr>
          <p:cNvPr id="63" name="Picture 2">
            <a:extLst>
              <a:ext uri="{FF2B5EF4-FFF2-40B4-BE49-F238E27FC236}">
                <a16:creationId xmlns:a16="http://schemas.microsoft.com/office/drawing/2014/main" id="{EBE67A78-04EE-4310-9D26-84D96E4C0A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4475" y="3870325"/>
            <a:ext cx="4914900" cy="240982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  <p:pic>
        <p:nvPicPr>
          <p:cNvPr id="64" name="Picture 2">
            <a:extLst>
              <a:ext uri="{FF2B5EF4-FFF2-40B4-BE49-F238E27FC236}">
                <a16:creationId xmlns:a16="http://schemas.microsoft.com/office/drawing/2014/main" id="{3E080DFA-FCB7-44C6-AC59-19E919CB93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33875" y="2827338"/>
            <a:ext cx="4448175" cy="208597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  <p:sp>
        <p:nvSpPr>
          <p:cNvPr id="65" name="Freeform 7">
            <a:extLst>
              <a:ext uri="{FF2B5EF4-FFF2-40B4-BE49-F238E27FC236}">
                <a16:creationId xmlns:a16="http://schemas.microsoft.com/office/drawing/2014/main" id="{4EF04C7F-9C67-4828-8652-971B6E37A16E}"/>
              </a:ext>
            </a:extLst>
          </p:cNvPr>
          <p:cNvSpPr>
            <a:spLocks/>
          </p:cNvSpPr>
          <p:nvPr/>
        </p:nvSpPr>
        <p:spPr bwMode="auto">
          <a:xfrm flipH="1">
            <a:off x="6176963" y="2359025"/>
            <a:ext cx="1620837" cy="1562100"/>
          </a:xfrm>
          <a:custGeom>
            <a:avLst/>
            <a:gdLst>
              <a:gd name="T0" fmla="*/ 0 w 1168"/>
              <a:gd name="T1" fmla="*/ 168 h 168"/>
              <a:gd name="T2" fmla="*/ 368 w 1168"/>
              <a:gd name="T3" fmla="*/ 40 h 168"/>
              <a:gd name="T4" fmla="*/ 1168 w 1168"/>
              <a:gd name="T5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68" h="168">
                <a:moveTo>
                  <a:pt x="0" y="168"/>
                </a:moveTo>
                <a:cubicBezTo>
                  <a:pt x="86" y="118"/>
                  <a:pt x="173" y="68"/>
                  <a:pt x="368" y="40"/>
                </a:cubicBezTo>
                <a:cubicBezTo>
                  <a:pt x="563" y="12"/>
                  <a:pt x="1035" y="7"/>
                  <a:pt x="1168" y="0"/>
                </a:cubicBezTo>
              </a:path>
            </a:pathLst>
          </a:custGeom>
          <a:noFill/>
          <a:ln w="19050" cap="flat" cmpd="sng">
            <a:solidFill>
              <a:srgbClr val="800000"/>
            </a:solidFill>
            <a:prstDash val="solid"/>
            <a:miter lim="800000"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latinLnBrk="0">
              <a:defRPr/>
            </a:pPr>
            <a:endParaRPr kumimoji="0" lang="en-GB" sz="2800" b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  <p:sp>
        <p:nvSpPr>
          <p:cNvPr id="66" name="Freeform 7">
            <a:extLst>
              <a:ext uri="{FF2B5EF4-FFF2-40B4-BE49-F238E27FC236}">
                <a16:creationId xmlns:a16="http://schemas.microsoft.com/office/drawing/2014/main" id="{1922E712-2050-4541-90CB-9F0F1D89E8A4}"/>
              </a:ext>
            </a:extLst>
          </p:cNvPr>
          <p:cNvSpPr>
            <a:spLocks/>
          </p:cNvSpPr>
          <p:nvPr/>
        </p:nvSpPr>
        <p:spPr bwMode="auto">
          <a:xfrm flipH="1">
            <a:off x="3733800" y="2625725"/>
            <a:ext cx="3886200" cy="1079500"/>
          </a:xfrm>
          <a:custGeom>
            <a:avLst/>
            <a:gdLst>
              <a:gd name="T0" fmla="*/ 0 w 1168"/>
              <a:gd name="T1" fmla="*/ 168 h 168"/>
              <a:gd name="T2" fmla="*/ 368 w 1168"/>
              <a:gd name="T3" fmla="*/ 40 h 168"/>
              <a:gd name="T4" fmla="*/ 1168 w 1168"/>
              <a:gd name="T5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68" h="168">
                <a:moveTo>
                  <a:pt x="0" y="168"/>
                </a:moveTo>
                <a:cubicBezTo>
                  <a:pt x="86" y="118"/>
                  <a:pt x="173" y="68"/>
                  <a:pt x="368" y="40"/>
                </a:cubicBezTo>
                <a:cubicBezTo>
                  <a:pt x="563" y="12"/>
                  <a:pt x="1035" y="7"/>
                  <a:pt x="1168" y="0"/>
                </a:cubicBezTo>
              </a:path>
            </a:pathLst>
          </a:custGeom>
          <a:noFill/>
          <a:ln w="19050" cap="flat" cmpd="sng">
            <a:solidFill>
              <a:srgbClr val="800000"/>
            </a:solidFill>
            <a:prstDash val="solid"/>
            <a:miter lim="800000"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latinLnBrk="0">
              <a:defRPr/>
            </a:pPr>
            <a:endParaRPr kumimoji="0" lang="en-GB" sz="2800" b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  <p:sp>
        <p:nvSpPr>
          <p:cNvPr id="67" name="Freeform 23">
            <a:extLst>
              <a:ext uri="{FF2B5EF4-FFF2-40B4-BE49-F238E27FC236}">
                <a16:creationId xmlns:a16="http://schemas.microsoft.com/office/drawing/2014/main" id="{4597F7DF-764D-4551-A238-821769B1BB94}"/>
              </a:ext>
            </a:extLst>
          </p:cNvPr>
          <p:cNvSpPr>
            <a:spLocks/>
          </p:cNvSpPr>
          <p:nvPr/>
        </p:nvSpPr>
        <p:spPr bwMode="auto">
          <a:xfrm>
            <a:off x="2747963" y="3921125"/>
            <a:ext cx="1735137" cy="1951038"/>
          </a:xfrm>
          <a:custGeom>
            <a:avLst/>
            <a:gdLst>
              <a:gd name="T0" fmla="*/ 0 w 1168"/>
              <a:gd name="T1" fmla="*/ 168 h 168"/>
              <a:gd name="T2" fmla="*/ 368 w 1168"/>
              <a:gd name="T3" fmla="*/ 40 h 168"/>
              <a:gd name="T4" fmla="*/ 1168 w 1168"/>
              <a:gd name="T5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68" h="168">
                <a:moveTo>
                  <a:pt x="0" y="168"/>
                </a:moveTo>
                <a:cubicBezTo>
                  <a:pt x="86" y="118"/>
                  <a:pt x="173" y="68"/>
                  <a:pt x="368" y="40"/>
                </a:cubicBezTo>
                <a:cubicBezTo>
                  <a:pt x="563" y="12"/>
                  <a:pt x="1035" y="7"/>
                  <a:pt x="1168" y="0"/>
                </a:cubicBezTo>
              </a:path>
            </a:pathLst>
          </a:custGeom>
          <a:noFill/>
          <a:ln w="19050" cap="flat" cmpd="sng">
            <a:solidFill>
              <a:srgbClr val="800000"/>
            </a:solidFill>
            <a:prstDash val="solid"/>
            <a:miter lim="800000"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latinLnBrk="0">
              <a:defRPr/>
            </a:pPr>
            <a:endParaRPr kumimoji="0" lang="en-GB" sz="2800" b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  <p:sp>
        <p:nvSpPr>
          <p:cNvPr id="68" name="Oval 14">
            <a:extLst>
              <a:ext uri="{FF2B5EF4-FFF2-40B4-BE49-F238E27FC236}">
                <a16:creationId xmlns:a16="http://schemas.microsoft.com/office/drawing/2014/main" id="{628DDDC7-1DC7-4B13-840F-1C4AEFBDA8AE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6568281" y="2626519"/>
            <a:ext cx="795338" cy="4102100"/>
          </a:xfrm>
          <a:prstGeom prst="ellipse">
            <a:avLst/>
          </a:prstGeom>
          <a:noFill/>
          <a:ln w="254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/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l" eaLnBrk="1" latinLnBrk="0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kumimoji="0" lang="en-GB" altLang="en-US" sz="2800" b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69" name="Text Box 3">
            <a:extLst>
              <a:ext uri="{FF2B5EF4-FFF2-40B4-BE49-F238E27FC236}">
                <a16:creationId xmlns:a16="http://schemas.microsoft.com/office/drawing/2014/main" id="{A0B559F1-B2E0-4863-8614-0567567B6A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8188" y="5116513"/>
            <a:ext cx="2303462" cy="58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latinLnBrk="0" hangingPunct="1">
              <a:buSzPct val="100000"/>
            </a:pPr>
            <a:r>
              <a:rPr kumimoji="0" lang="it-IT" altLang="en-US" sz="1600">
                <a:solidFill>
                  <a:srgbClr val="800000"/>
                </a:solidFill>
                <a:latin typeface="+mj-lt"/>
              </a:rPr>
              <a:t>traditional control</a:t>
            </a:r>
            <a:br>
              <a:rPr kumimoji="0" lang="it-IT" altLang="en-US" sz="1600">
                <a:solidFill>
                  <a:srgbClr val="800000"/>
                </a:solidFill>
                <a:latin typeface="+mj-lt"/>
              </a:rPr>
            </a:br>
            <a:r>
              <a:rPr kumimoji="0" lang="it-IT" altLang="en-US" sz="1600">
                <a:solidFill>
                  <a:srgbClr val="800000"/>
                </a:solidFill>
                <a:latin typeface="+mj-lt"/>
              </a:rPr>
              <a:t>parameters</a:t>
            </a:r>
            <a:endParaRPr kumimoji="0" lang="it-IT" altLang="en-US" sz="2400">
              <a:solidFill>
                <a:srgbClr val="8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838006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3">
            <a:extLst>
              <a:ext uri="{FF2B5EF4-FFF2-40B4-BE49-F238E27FC236}">
                <a16:creationId xmlns:a16="http://schemas.microsoft.com/office/drawing/2014/main" id="{06853307-AD74-48F3-BA23-D8E4DBC972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0500" y="1124744"/>
            <a:ext cx="8650288" cy="471487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8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30000"/>
              </a:spcBef>
              <a:buClr>
                <a:srgbClr val="800000"/>
              </a:buClr>
            </a:pPr>
            <a:r>
              <a:rPr lang="it-IT" altLang="en-US" dirty="0"/>
              <a:t>Intelligent filtering of simulation data</a:t>
            </a:r>
          </a:p>
          <a:p>
            <a:pPr lvl="1">
              <a:lnSpc>
                <a:spcPct val="90000"/>
              </a:lnSpc>
              <a:spcBef>
                <a:spcPct val="30000"/>
              </a:spcBef>
              <a:buClr>
                <a:srgbClr val="800000"/>
              </a:buClr>
            </a:pPr>
            <a:r>
              <a:rPr lang="it-IT" altLang="en-US" dirty="0"/>
              <a:t>R5 heuristics, spectral analysis, MSER-5 rule, ...</a:t>
            </a:r>
          </a:p>
          <a:p>
            <a:pPr eaLnBrk="1" hangingPunct="1">
              <a:spcBef>
                <a:spcPct val="30000"/>
              </a:spcBef>
              <a:buClr>
                <a:srgbClr val="800000"/>
              </a:buClr>
            </a:pPr>
            <a:endParaRPr lang="it-IT" altLang="en-US" sz="2000" dirty="0"/>
          </a:p>
          <a:p>
            <a:pPr eaLnBrk="1" hangingPunct="1">
              <a:spcBef>
                <a:spcPct val="30000"/>
              </a:spcBef>
              <a:buClr>
                <a:srgbClr val="800000"/>
              </a:buClr>
            </a:pPr>
            <a:endParaRPr lang="it-IT" altLang="en-US" sz="2000" dirty="0"/>
          </a:p>
          <a:p>
            <a:pPr eaLnBrk="1" hangingPunct="1">
              <a:spcBef>
                <a:spcPct val="30000"/>
              </a:spcBef>
              <a:buClr>
                <a:srgbClr val="800000"/>
              </a:buClr>
            </a:pPr>
            <a:endParaRPr lang="it-IT" altLang="en-US" sz="2000" dirty="0"/>
          </a:p>
          <a:p>
            <a:pPr eaLnBrk="1" hangingPunct="1">
              <a:spcBef>
                <a:spcPct val="30000"/>
              </a:spcBef>
              <a:buClr>
                <a:srgbClr val="800000"/>
              </a:buClr>
            </a:pPr>
            <a:endParaRPr lang="it-IT" altLang="en-US" sz="2000" dirty="0"/>
          </a:p>
          <a:p>
            <a:pPr eaLnBrk="1" hangingPunct="1">
              <a:spcBef>
                <a:spcPct val="30000"/>
              </a:spcBef>
              <a:buClr>
                <a:srgbClr val="800000"/>
              </a:buClr>
            </a:pPr>
            <a:endParaRPr lang="it-IT" altLang="en-US" sz="2000" dirty="0"/>
          </a:p>
          <a:p>
            <a:pPr eaLnBrk="1" hangingPunct="1">
              <a:spcBef>
                <a:spcPct val="30000"/>
              </a:spcBef>
              <a:buClr>
                <a:srgbClr val="800000"/>
              </a:buClr>
            </a:pPr>
            <a:endParaRPr lang="it-IT" altLang="en-US" sz="2000" dirty="0"/>
          </a:p>
          <a:p>
            <a:pPr eaLnBrk="1" hangingPunct="1">
              <a:spcBef>
                <a:spcPct val="30000"/>
              </a:spcBef>
              <a:buClr>
                <a:srgbClr val="800000"/>
              </a:buClr>
            </a:pPr>
            <a:endParaRPr lang="it-IT" altLang="en-US" sz="2000" dirty="0"/>
          </a:p>
          <a:p>
            <a:pPr eaLnBrk="1" hangingPunct="1">
              <a:spcBef>
                <a:spcPct val="30000"/>
              </a:spcBef>
              <a:buClr>
                <a:srgbClr val="800000"/>
              </a:buClr>
            </a:pPr>
            <a:endParaRPr lang="it-IT" altLang="en-US" sz="2000" dirty="0"/>
          </a:p>
          <a:p>
            <a:pPr eaLnBrk="1" hangingPunct="1">
              <a:spcBef>
                <a:spcPct val="30000"/>
              </a:spcBef>
              <a:buClr>
                <a:srgbClr val="800000"/>
              </a:buClr>
            </a:pPr>
            <a:endParaRPr lang="it-IT" altLang="en-US" sz="2000" dirty="0"/>
          </a:p>
          <a:p>
            <a:pPr eaLnBrk="1" hangingPunct="1">
              <a:spcBef>
                <a:spcPct val="30000"/>
              </a:spcBef>
              <a:buClr>
                <a:srgbClr val="800000"/>
              </a:buClr>
            </a:pPr>
            <a:endParaRPr lang="it-IT" altLang="en-US" sz="2000" dirty="0"/>
          </a:p>
          <a:p>
            <a:pPr eaLnBrk="1" hangingPunct="1">
              <a:spcBef>
                <a:spcPct val="30000"/>
              </a:spcBef>
              <a:buClr>
                <a:srgbClr val="800000"/>
              </a:buClr>
            </a:pPr>
            <a:endParaRPr lang="it-IT" altLang="en-US" sz="2000" dirty="0"/>
          </a:p>
          <a:p>
            <a:pPr eaLnBrk="1" hangingPunct="1">
              <a:spcBef>
                <a:spcPct val="30000"/>
              </a:spcBef>
              <a:buClr>
                <a:srgbClr val="800000"/>
              </a:buClr>
            </a:pPr>
            <a:endParaRPr lang="it-IT" altLang="en-US" sz="2000" dirty="0"/>
          </a:p>
          <a:p>
            <a:pPr eaLnBrk="1" hangingPunct="1">
              <a:spcBef>
                <a:spcPct val="30000"/>
              </a:spcBef>
              <a:buClr>
                <a:srgbClr val="800000"/>
              </a:buClr>
              <a:buFont typeface="Wingdings" panose="05000000000000000000" pitchFamily="2" charset="2"/>
              <a:buNone/>
            </a:pPr>
            <a:endParaRPr lang="it-IT" altLang="en-US" sz="2000" dirty="0"/>
          </a:p>
          <a:p>
            <a:pPr eaLnBrk="1" hangingPunct="1">
              <a:spcBef>
                <a:spcPct val="30000"/>
              </a:spcBef>
              <a:buClr>
                <a:srgbClr val="800000"/>
              </a:buClr>
            </a:pPr>
            <a:endParaRPr lang="it-IT" altLang="en-US" sz="2000" dirty="0"/>
          </a:p>
        </p:txBody>
      </p:sp>
      <p:sp>
        <p:nvSpPr>
          <p:cNvPr id="47108" name="Slide Number Placeholder 5">
            <a:extLst>
              <a:ext uri="{FF2B5EF4-FFF2-40B4-BE49-F238E27FC236}">
                <a16:creationId xmlns:a16="http://schemas.microsoft.com/office/drawing/2014/main" id="{9EC2F301-9F79-40AF-BFE2-EDF02F60F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fld id="{A23D0751-8B3C-4313-978D-A16E8E0D4489}" type="slidenum">
              <a:rPr lang="en-US" altLang="en-US" sz="1000">
                <a:solidFill>
                  <a:srgbClr val="000000"/>
                </a:solidFill>
              </a:rPr>
              <a:pPr/>
              <a:t>31</a:t>
            </a:fld>
            <a:endParaRPr lang="en-US" altLang="en-US" sz="10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47110" name="Picture 4">
            <a:extLst>
              <a:ext uri="{FF2B5EF4-FFF2-40B4-BE49-F238E27FC236}">
                <a16:creationId xmlns:a16="http://schemas.microsoft.com/office/drawing/2014/main" id="{4BEF7874-CDC4-4B1E-934F-91FBE4C171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925" y="3135461"/>
            <a:ext cx="5740400" cy="2671762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Freeform 7">
            <a:extLst>
              <a:ext uri="{FF2B5EF4-FFF2-40B4-BE49-F238E27FC236}">
                <a16:creationId xmlns:a16="http://schemas.microsoft.com/office/drawing/2014/main" id="{664CD225-54C1-4C95-87F3-B85F8A249FEC}"/>
              </a:ext>
            </a:extLst>
          </p:cNvPr>
          <p:cNvSpPr>
            <a:spLocks/>
          </p:cNvSpPr>
          <p:nvPr/>
        </p:nvSpPr>
        <p:spPr bwMode="auto">
          <a:xfrm>
            <a:off x="2498725" y="4672161"/>
            <a:ext cx="727075" cy="1347787"/>
          </a:xfrm>
          <a:custGeom>
            <a:avLst/>
            <a:gdLst>
              <a:gd name="T0" fmla="*/ 0 w 1168"/>
              <a:gd name="T1" fmla="*/ 168 h 168"/>
              <a:gd name="T2" fmla="*/ 368 w 1168"/>
              <a:gd name="T3" fmla="*/ 40 h 168"/>
              <a:gd name="T4" fmla="*/ 1168 w 1168"/>
              <a:gd name="T5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68" h="168">
                <a:moveTo>
                  <a:pt x="0" y="168"/>
                </a:moveTo>
                <a:cubicBezTo>
                  <a:pt x="86" y="118"/>
                  <a:pt x="173" y="68"/>
                  <a:pt x="368" y="40"/>
                </a:cubicBezTo>
                <a:cubicBezTo>
                  <a:pt x="563" y="12"/>
                  <a:pt x="1035" y="7"/>
                  <a:pt x="1168" y="0"/>
                </a:cubicBezTo>
              </a:path>
            </a:pathLst>
          </a:custGeom>
          <a:noFill/>
          <a:ln w="19050" cap="flat" cmpd="sng">
            <a:solidFill>
              <a:srgbClr val="800000"/>
            </a:solidFill>
            <a:prstDash val="solid"/>
            <a:miter lim="800000"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latinLnBrk="0">
              <a:defRPr/>
            </a:pPr>
            <a:endParaRPr kumimoji="0" lang="en-GB" sz="2400" b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Freeform 7">
            <a:extLst>
              <a:ext uri="{FF2B5EF4-FFF2-40B4-BE49-F238E27FC236}">
                <a16:creationId xmlns:a16="http://schemas.microsoft.com/office/drawing/2014/main" id="{517088E0-A13D-496A-A040-5350341F1BA0}"/>
              </a:ext>
            </a:extLst>
          </p:cNvPr>
          <p:cNvSpPr>
            <a:spLocks/>
          </p:cNvSpPr>
          <p:nvPr/>
        </p:nvSpPr>
        <p:spPr bwMode="auto">
          <a:xfrm flipH="1" flipV="1">
            <a:off x="5618163" y="2921148"/>
            <a:ext cx="947737" cy="874713"/>
          </a:xfrm>
          <a:custGeom>
            <a:avLst/>
            <a:gdLst>
              <a:gd name="T0" fmla="*/ 0 w 1168"/>
              <a:gd name="T1" fmla="*/ 168 h 168"/>
              <a:gd name="T2" fmla="*/ 368 w 1168"/>
              <a:gd name="T3" fmla="*/ 40 h 168"/>
              <a:gd name="T4" fmla="*/ 1168 w 1168"/>
              <a:gd name="T5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68" h="168">
                <a:moveTo>
                  <a:pt x="0" y="168"/>
                </a:moveTo>
                <a:cubicBezTo>
                  <a:pt x="86" y="118"/>
                  <a:pt x="173" y="68"/>
                  <a:pt x="368" y="40"/>
                </a:cubicBezTo>
                <a:cubicBezTo>
                  <a:pt x="563" y="12"/>
                  <a:pt x="1035" y="7"/>
                  <a:pt x="1168" y="0"/>
                </a:cubicBezTo>
              </a:path>
            </a:pathLst>
          </a:custGeom>
          <a:noFill/>
          <a:ln w="19050" cap="flat" cmpd="sng">
            <a:solidFill>
              <a:srgbClr val="800000"/>
            </a:solidFill>
            <a:prstDash val="solid"/>
            <a:miter lim="800000"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latinLnBrk="0">
              <a:defRPr/>
            </a:pPr>
            <a:endParaRPr kumimoji="0" lang="en-GB" sz="2400" b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reeform 7">
            <a:extLst>
              <a:ext uri="{FF2B5EF4-FFF2-40B4-BE49-F238E27FC236}">
                <a16:creationId xmlns:a16="http://schemas.microsoft.com/office/drawing/2014/main" id="{FB7D97CC-534D-4542-8516-AE79049C73AD}"/>
              </a:ext>
            </a:extLst>
          </p:cNvPr>
          <p:cNvSpPr>
            <a:spLocks/>
          </p:cNvSpPr>
          <p:nvPr/>
        </p:nvSpPr>
        <p:spPr bwMode="auto">
          <a:xfrm flipH="1">
            <a:off x="5551488" y="5673873"/>
            <a:ext cx="365125" cy="346075"/>
          </a:xfrm>
          <a:custGeom>
            <a:avLst/>
            <a:gdLst>
              <a:gd name="T0" fmla="*/ 0 w 1168"/>
              <a:gd name="T1" fmla="*/ 168 h 168"/>
              <a:gd name="T2" fmla="*/ 368 w 1168"/>
              <a:gd name="T3" fmla="*/ 40 h 168"/>
              <a:gd name="T4" fmla="*/ 1168 w 1168"/>
              <a:gd name="T5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68" h="168">
                <a:moveTo>
                  <a:pt x="0" y="168"/>
                </a:moveTo>
                <a:cubicBezTo>
                  <a:pt x="86" y="118"/>
                  <a:pt x="173" y="68"/>
                  <a:pt x="368" y="40"/>
                </a:cubicBezTo>
                <a:cubicBezTo>
                  <a:pt x="563" y="12"/>
                  <a:pt x="1035" y="7"/>
                  <a:pt x="1168" y="0"/>
                </a:cubicBezTo>
              </a:path>
            </a:pathLst>
          </a:custGeom>
          <a:noFill/>
          <a:ln w="19050" cap="flat" cmpd="sng">
            <a:solidFill>
              <a:srgbClr val="800000"/>
            </a:solidFill>
            <a:prstDash val="solid"/>
            <a:miter lim="800000"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latinLnBrk="0">
              <a:defRPr/>
            </a:pPr>
            <a:endParaRPr kumimoji="0" lang="en-GB" sz="2400" b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Box 50">
            <a:extLst>
              <a:ext uri="{FF2B5EF4-FFF2-40B4-BE49-F238E27FC236}">
                <a16:creationId xmlns:a16="http://schemas.microsoft.com/office/drawing/2014/main" id="{80414EE3-07F1-4FB7-B9E3-8DDCD392B1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2475" y="6083448"/>
            <a:ext cx="396996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latinLnBrk="0">
              <a:spcBef>
                <a:spcPct val="50000"/>
              </a:spcBef>
              <a:defRPr/>
            </a:pPr>
            <a:r>
              <a:rPr kumimoji="0" lang="it-IT" sz="18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[Heidelberger&amp;Welch, </a:t>
            </a:r>
            <a:r>
              <a:rPr kumimoji="0" lang="it-IT" sz="1800" b="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CACM</a:t>
            </a:r>
            <a:r>
              <a:rPr kumimoji="0" lang="it-IT" sz="18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1981]</a:t>
            </a:r>
          </a:p>
        </p:txBody>
      </p:sp>
      <p:sp>
        <p:nvSpPr>
          <p:cNvPr id="12" name="Text Box 50">
            <a:extLst>
              <a:ext uri="{FF2B5EF4-FFF2-40B4-BE49-F238E27FC236}">
                <a16:creationId xmlns:a16="http://schemas.microsoft.com/office/drawing/2014/main" id="{91DD3F2E-938F-4D80-9696-942952FA37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4088" y="6007248"/>
            <a:ext cx="352742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latinLnBrk="0">
              <a:spcBef>
                <a:spcPct val="50000"/>
              </a:spcBef>
              <a:defRPr/>
            </a:pPr>
            <a:r>
              <a:rPr kumimoji="0" lang="it-IT" sz="18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[Pawlikowski, </a:t>
            </a:r>
            <a:r>
              <a:rPr kumimoji="0" lang="it-IT" sz="1800" b="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CSUR</a:t>
            </a:r>
            <a:r>
              <a:rPr kumimoji="0" lang="it-IT" sz="18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1990]</a:t>
            </a:r>
          </a:p>
        </p:txBody>
      </p:sp>
      <p:sp>
        <p:nvSpPr>
          <p:cNvPr id="13" name="Text Box 50">
            <a:extLst>
              <a:ext uri="{FF2B5EF4-FFF2-40B4-BE49-F238E27FC236}">
                <a16:creationId xmlns:a16="http://schemas.microsoft.com/office/drawing/2014/main" id="{2877FFF7-BADF-4F37-A10D-5D6878EB50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8075" y="2551261"/>
            <a:ext cx="3527425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latinLnBrk="0">
              <a:spcBef>
                <a:spcPct val="50000"/>
              </a:spcBef>
              <a:defRPr/>
            </a:pPr>
            <a:r>
              <a:rPr kumimoji="0" lang="it-IT" sz="18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[Spratt, </a:t>
            </a:r>
            <a:r>
              <a:rPr kumimoji="0" lang="it-IT" sz="1800" b="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M.S. Thesis</a:t>
            </a:r>
            <a:r>
              <a:rPr kumimoji="0" lang="it-IT" sz="18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1998]</a:t>
            </a:r>
          </a:p>
        </p:txBody>
      </p:sp>
      <p:sp>
        <p:nvSpPr>
          <p:cNvPr id="47117" name="Text Box 3">
            <a:extLst>
              <a:ext uri="{FF2B5EF4-FFF2-40B4-BE49-F238E27FC236}">
                <a16:creationId xmlns:a16="http://schemas.microsoft.com/office/drawing/2014/main" id="{18A9CFF2-70B1-4549-AE3F-7C1AEC38F7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7888" y="3178323"/>
            <a:ext cx="2303462" cy="30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latinLnBrk="0" hangingPunct="1">
              <a:buSzPct val="100000"/>
            </a:pPr>
            <a:r>
              <a:rPr kumimoji="0" lang="it-IT" altLang="en-US" sz="140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Transient</a:t>
            </a:r>
            <a:endParaRPr kumimoji="0" lang="it-IT" altLang="en-US" sz="2000">
              <a:solidFill>
                <a:srgbClr val="8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118" name="Text Box 3">
            <a:extLst>
              <a:ext uri="{FF2B5EF4-FFF2-40B4-BE49-F238E27FC236}">
                <a16:creationId xmlns:a16="http://schemas.microsoft.com/office/drawing/2014/main" id="{FC12226E-47A7-42BD-B87B-9F7F05EF32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1338" y="5846911"/>
            <a:ext cx="2303462" cy="30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latinLnBrk="0" hangingPunct="1">
              <a:buSzPct val="100000"/>
            </a:pPr>
            <a:r>
              <a:rPr kumimoji="0" lang="it-IT" altLang="en-US" sz="140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(Steady State)</a:t>
            </a:r>
            <a:endParaRPr kumimoji="0" lang="it-IT" altLang="en-US" sz="2000">
              <a:solidFill>
                <a:srgbClr val="8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itle 2">
            <a:extLst>
              <a:ext uri="{FF2B5EF4-FFF2-40B4-BE49-F238E27FC236}">
                <a16:creationId xmlns:a16="http://schemas.microsoft.com/office/drawing/2014/main" id="{33D3CEED-DD89-46FA-92B1-536D1E78F859}"/>
              </a:ext>
            </a:extLst>
          </p:cNvPr>
          <p:cNvSpPr txBox="1">
            <a:spLocks/>
          </p:cNvSpPr>
          <p:nvPr/>
        </p:nvSpPr>
        <p:spPr bwMode="auto">
          <a:xfrm>
            <a:off x="-36512" y="2704"/>
            <a:ext cx="8915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182880"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sz="4000" dirty="0"/>
              <a:t>Transient filtering</a:t>
            </a:r>
          </a:p>
        </p:txBody>
      </p:sp>
    </p:spTree>
    <p:extLst>
      <p:ext uri="{BB962C8B-B14F-4D97-AF65-F5344CB8AC3E}">
        <p14:creationId xmlns:p14="http://schemas.microsoft.com/office/powerpoint/2010/main" val="3798096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836712"/>
            <a:ext cx="8382000" cy="5059363"/>
          </a:xfrm>
        </p:spPr>
        <p:txBody>
          <a:bodyPr/>
          <a:lstStyle/>
          <a:p>
            <a:r>
              <a:rPr lang="en-GB" dirty="0"/>
              <a:t>Response time percentiles, buffer overflow probability, departure process moments, …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Detailed statistical results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C7FEBF-A170-470C-A369-F0D066FB58E5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3212976"/>
            <a:ext cx="6923112" cy="343751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D847FB2-B4BA-4167-84CA-C658E79D12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37" y="1954535"/>
            <a:ext cx="8924925" cy="1114425"/>
          </a:xfrm>
          <a:prstGeom prst="rect">
            <a:avLst/>
          </a:prstGeom>
        </p:spPr>
      </p:pic>
      <p:sp>
        <p:nvSpPr>
          <p:cNvPr id="7" name="Oval 14">
            <a:extLst>
              <a:ext uri="{FF2B5EF4-FFF2-40B4-BE49-F238E27FC236}">
                <a16:creationId xmlns:a16="http://schemas.microsoft.com/office/drawing/2014/main" id="{41F798A3-C675-4815-9C96-B4A980D33C04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5366371" y="2279153"/>
            <a:ext cx="787524" cy="936105"/>
          </a:xfrm>
          <a:prstGeom prst="ellipse">
            <a:avLst/>
          </a:prstGeom>
          <a:noFill/>
          <a:ln w="254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/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l" eaLnBrk="1" latinLnBrk="0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kumimoji="0" lang="en-GB" altLang="en-US" sz="2800" b="0">
              <a:solidFill>
                <a:srgbClr val="FFFFF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486074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Simulation events can be traced in CSV files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Loggers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C7FEBF-A170-470C-A369-F0D066FB58E5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pic>
        <p:nvPicPr>
          <p:cNvPr id="6" name="Picture 23" descr="Griglia tratteggiat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" y="1935442"/>
            <a:ext cx="7296150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reeform 21"/>
          <p:cNvSpPr>
            <a:spLocks/>
          </p:cNvSpPr>
          <p:nvPr/>
        </p:nvSpPr>
        <p:spPr bwMode="auto">
          <a:xfrm flipV="1">
            <a:off x="2655888" y="3930930"/>
            <a:ext cx="393700" cy="203200"/>
          </a:xfrm>
          <a:custGeom>
            <a:avLst/>
            <a:gdLst>
              <a:gd name="T0" fmla="*/ 0 w 1168"/>
              <a:gd name="T1" fmla="*/ 168 h 168"/>
              <a:gd name="T2" fmla="*/ 368 w 1168"/>
              <a:gd name="T3" fmla="*/ 40 h 168"/>
              <a:gd name="T4" fmla="*/ 1168 w 1168"/>
              <a:gd name="T5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68" h="168">
                <a:moveTo>
                  <a:pt x="0" y="168"/>
                </a:moveTo>
                <a:cubicBezTo>
                  <a:pt x="86" y="118"/>
                  <a:pt x="173" y="68"/>
                  <a:pt x="368" y="40"/>
                </a:cubicBezTo>
                <a:cubicBezTo>
                  <a:pt x="563" y="12"/>
                  <a:pt x="1035" y="7"/>
                  <a:pt x="1168" y="0"/>
                </a:cubicBezTo>
              </a:path>
            </a:pathLst>
          </a:custGeom>
          <a:noFill/>
          <a:ln w="19050" cap="flat" cmpd="sng">
            <a:solidFill>
              <a:srgbClr val="800000"/>
            </a:solidFill>
            <a:prstDash val="solid"/>
            <a:miter lim="800000"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latinLnBrk="0">
              <a:defRPr/>
            </a:pPr>
            <a:endParaRPr kumimoji="0" lang="en-GB" sz="2800" b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611560" y="2101839"/>
            <a:ext cx="2303463" cy="340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latinLnBrk="0" hangingPunct="1">
              <a:buSzPct val="100000"/>
            </a:pPr>
            <a:r>
              <a:rPr kumimoji="0" lang="it-IT" altLang="en-US" sz="1600">
                <a:solidFill>
                  <a:srgbClr val="800000"/>
                </a:solidFill>
                <a:latin typeface="+mn-lt"/>
              </a:rPr>
              <a:t>logger</a:t>
            </a:r>
            <a:endParaRPr kumimoji="0" lang="it-IT" altLang="en-US" sz="1600" dirty="0">
              <a:solidFill>
                <a:srgbClr val="800000"/>
              </a:solidFill>
              <a:latin typeface="+mn-lt"/>
            </a:endParaRPr>
          </a:p>
        </p:txBody>
      </p:sp>
      <p:sp>
        <p:nvSpPr>
          <p:cNvPr id="9" name="Freeform 25"/>
          <p:cNvSpPr>
            <a:spLocks/>
          </p:cNvSpPr>
          <p:nvPr/>
        </p:nvSpPr>
        <p:spPr bwMode="auto">
          <a:xfrm flipV="1">
            <a:off x="1616075" y="2459317"/>
            <a:ext cx="393700" cy="203200"/>
          </a:xfrm>
          <a:custGeom>
            <a:avLst/>
            <a:gdLst>
              <a:gd name="T0" fmla="*/ 0 w 1168"/>
              <a:gd name="T1" fmla="*/ 168 h 168"/>
              <a:gd name="T2" fmla="*/ 368 w 1168"/>
              <a:gd name="T3" fmla="*/ 40 h 168"/>
              <a:gd name="T4" fmla="*/ 1168 w 1168"/>
              <a:gd name="T5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68" h="168">
                <a:moveTo>
                  <a:pt x="0" y="168"/>
                </a:moveTo>
                <a:cubicBezTo>
                  <a:pt x="86" y="118"/>
                  <a:pt x="173" y="68"/>
                  <a:pt x="368" y="40"/>
                </a:cubicBezTo>
                <a:cubicBezTo>
                  <a:pt x="563" y="12"/>
                  <a:pt x="1035" y="7"/>
                  <a:pt x="1168" y="0"/>
                </a:cubicBezTo>
              </a:path>
            </a:pathLst>
          </a:custGeom>
          <a:noFill/>
          <a:ln w="19050" cap="flat" cmpd="sng">
            <a:solidFill>
              <a:srgbClr val="800000"/>
            </a:solidFill>
            <a:prstDash val="solid"/>
            <a:miter lim="800000"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latinLnBrk="0">
              <a:defRPr/>
            </a:pPr>
            <a:endParaRPr kumimoji="0" lang="en-GB" sz="2800" b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</a:endParaRP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1404442" y="3614007"/>
            <a:ext cx="2303462" cy="340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latinLnBrk="0" hangingPunct="1">
              <a:buSzPct val="100000"/>
            </a:pPr>
            <a:r>
              <a:rPr kumimoji="0" lang="it-IT" altLang="en-US" sz="1600" dirty="0">
                <a:solidFill>
                  <a:srgbClr val="800000"/>
                </a:solidFill>
                <a:latin typeface="+mn-lt"/>
              </a:rPr>
              <a:t>logger</a:t>
            </a:r>
          </a:p>
        </p:txBody>
      </p:sp>
      <p:pic>
        <p:nvPicPr>
          <p:cNvPr id="11" name="Picture 34" descr="Griglia tratteggiat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" y="5231408"/>
            <a:ext cx="8778875" cy="1077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4754842"/>
            <a:ext cx="2303463" cy="340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latinLnBrk="0" hangingPunct="1">
              <a:buSzPct val="100000"/>
            </a:pPr>
            <a:r>
              <a:rPr kumimoji="0" lang="it-IT" altLang="en-US" sz="1600">
                <a:solidFill>
                  <a:srgbClr val="800000"/>
                </a:solidFill>
                <a:latin typeface="+mn-lt"/>
              </a:rPr>
              <a:t>global.csv</a:t>
            </a:r>
          </a:p>
        </p:txBody>
      </p:sp>
      <p:sp>
        <p:nvSpPr>
          <p:cNvPr id="13" name="Oval 12"/>
          <p:cNvSpPr>
            <a:spLocks noChangeArrowheads="1"/>
          </p:cNvSpPr>
          <p:nvPr/>
        </p:nvSpPr>
        <p:spPr bwMode="auto">
          <a:xfrm rot="16200000">
            <a:off x="2939256" y="4920736"/>
            <a:ext cx="420688" cy="1104900"/>
          </a:xfrm>
          <a:prstGeom prst="ellipse">
            <a:avLst/>
          </a:prstGeom>
          <a:noFill/>
          <a:ln w="254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/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l" eaLnBrk="1" latinLnBrk="0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kumimoji="0" lang="en-GB" altLang="en-US" sz="2800" b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4" name="Freeform 38"/>
          <p:cNvSpPr>
            <a:spLocks/>
          </p:cNvSpPr>
          <p:nvPr/>
        </p:nvSpPr>
        <p:spPr bwMode="auto">
          <a:xfrm rot="7202482">
            <a:off x="3409951" y="5083454"/>
            <a:ext cx="493712" cy="42863"/>
          </a:xfrm>
          <a:custGeom>
            <a:avLst/>
            <a:gdLst>
              <a:gd name="T0" fmla="*/ 0 w 1168"/>
              <a:gd name="T1" fmla="*/ 168 h 168"/>
              <a:gd name="T2" fmla="*/ 368 w 1168"/>
              <a:gd name="T3" fmla="*/ 40 h 168"/>
              <a:gd name="T4" fmla="*/ 1168 w 1168"/>
              <a:gd name="T5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68" h="168">
                <a:moveTo>
                  <a:pt x="0" y="168"/>
                </a:moveTo>
                <a:cubicBezTo>
                  <a:pt x="86" y="118"/>
                  <a:pt x="173" y="68"/>
                  <a:pt x="368" y="40"/>
                </a:cubicBezTo>
                <a:cubicBezTo>
                  <a:pt x="563" y="12"/>
                  <a:pt x="1035" y="7"/>
                  <a:pt x="1168" y="0"/>
                </a:cubicBezTo>
              </a:path>
            </a:pathLst>
          </a:custGeom>
          <a:noFill/>
          <a:ln w="19050" cap="flat" cmpd="sng">
            <a:solidFill>
              <a:srgbClr val="800000"/>
            </a:solidFill>
            <a:prstDash val="solid"/>
            <a:miter lim="800000"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latinLnBrk="0">
              <a:defRPr/>
            </a:pPr>
            <a:endParaRPr kumimoji="0" lang="en-GB" sz="2800" b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</a:endParaRPr>
          </a:p>
        </p:txBody>
      </p:sp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2859088" y="4591330"/>
            <a:ext cx="3128962" cy="58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latinLnBrk="0" hangingPunct="1">
              <a:buSzPct val="100000"/>
            </a:pPr>
            <a:r>
              <a:rPr kumimoji="0" lang="it-IT" altLang="en-US" sz="1600" dirty="0">
                <a:solidFill>
                  <a:srgbClr val="800000"/>
                </a:solidFill>
                <a:latin typeface="+mn-lt"/>
              </a:rPr>
              <a:t>job id (same throughout simulation)</a:t>
            </a:r>
          </a:p>
        </p:txBody>
      </p:sp>
      <p:sp>
        <p:nvSpPr>
          <p:cNvPr id="16" name="Freeform 43"/>
          <p:cNvSpPr>
            <a:spLocks/>
          </p:cNvSpPr>
          <p:nvPr/>
        </p:nvSpPr>
        <p:spPr bwMode="auto">
          <a:xfrm>
            <a:off x="4219575" y="6040717"/>
            <a:ext cx="431800" cy="241300"/>
          </a:xfrm>
          <a:custGeom>
            <a:avLst/>
            <a:gdLst>
              <a:gd name="T0" fmla="*/ 0 w 1168"/>
              <a:gd name="T1" fmla="*/ 168 h 168"/>
              <a:gd name="T2" fmla="*/ 368 w 1168"/>
              <a:gd name="T3" fmla="*/ 40 h 168"/>
              <a:gd name="T4" fmla="*/ 1168 w 1168"/>
              <a:gd name="T5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68" h="168">
                <a:moveTo>
                  <a:pt x="0" y="168"/>
                </a:moveTo>
                <a:cubicBezTo>
                  <a:pt x="86" y="118"/>
                  <a:pt x="173" y="68"/>
                  <a:pt x="368" y="40"/>
                </a:cubicBezTo>
                <a:cubicBezTo>
                  <a:pt x="563" y="12"/>
                  <a:pt x="1035" y="7"/>
                  <a:pt x="1168" y="0"/>
                </a:cubicBezTo>
              </a:path>
            </a:pathLst>
          </a:custGeom>
          <a:noFill/>
          <a:ln w="19050" cap="flat" cmpd="sng">
            <a:solidFill>
              <a:srgbClr val="800000"/>
            </a:solidFill>
            <a:prstDash val="solid"/>
            <a:miter lim="800000"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latinLnBrk="0">
              <a:defRPr/>
            </a:pPr>
            <a:endParaRPr kumimoji="0" lang="en-GB" sz="2800" b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</a:endParaRPr>
          </a:p>
        </p:txBody>
      </p:sp>
      <p:sp>
        <p:nvSpPr>
          <p:cNvPr id="17" name="Text Box 3"/>
          <p:cNvSpPr txBox="1">
            <a:spLocks noChangeArrowheads="1"/>
          </p:cNvSpPr>
          <p:nvPr/>
        </p:nvSpPr>
        <p:spPr bwMode="auto">
          <a:xfrm>
            <a:off x="2733675" y="6256617"/>
            <a:ext cx="3128963" cy="340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latinLnBrk="0" hangingPunct="1">
              <a:buSzPct val="100000"/>
            </a:pPr>
            <a:r>
              <a:rPr kumimoji="0" lang="it-IT" altLang="en-US" sz="1600">
                <a:solidFill>
                  <a:srgbClr val="800000"/>
                </a:solidFill>
                <a:latin typeface="+mn-lt"/>
              </a:rPr>
              <a:t>job class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D43DA70-904C-4D72-8126-EB8569C114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2521" y="86558"/>
            <a:ext cx="5133975" cy="533400"/>
          </a:xfrm>
          <a:prstGeom prst="rect">
            <a:avLst/>
          </a:prstGeom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6094812E-363F-49E1-9248-A034CB10240D}"/>
              </a:ext>
            </a:extLst>
          </p:cNvPr>
          <p:cNvSpPr/>
          <p:nvPr/>
        </p:nvSpPr>
        <p:spPr>
          <a:xfrm>
            <a:off x="5868144" y="332656"/>
            <a:ext cx="360040" cy="2873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12530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5"/>
          <p:cNvSpPr>
            <a:spLocks noGrp="1"/>
          </p:cNvSpPr>
          <p:nvPr>
            <p:ph type="ctrTitle"/>
          </p:nvPr>
        </p:nvSpPr>
        <p:spPr>
          <a:xfrm>
            <a:off x="827584" y="3068960"/>
            <a:ext cx="7772400" cy="838200"/>
          </a:xfrm>
        </p:spPr>
        <p:txBody>
          <a:bodyPr/>
          <a:lstStyle/>
          <a:p>
            <a:r>
              <a:rPr lang="en-US" dirty="0"/>
              <a:t>Activity 2:</a:t>
            </a:r>
            <a:br>
              <a:rPr lang="en-US" dirty="0"/>
            </a:br>
            <a:r>
              <a:rPr lang="en-US" dirty="0"/>
              <a:t>Load balancing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7384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651967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908720"/>
            <a:ext cx="8382000" cy="5059363"/>
          </a:xfrm>
        </p:spPr>
        <p:txBody>
          <a:bodyPr/>
          <a:lstStyle/>
          <a:p>
            <a:r>
              <a:rPr lang="en-GB" dirty="0"/>
              <a:t>Probabilistic routing</a:t>
            </a:r>
          </a:p>
          <a:p>
            <a:r>
              <a:rPr lang="en-GB" dirty="0"/>
              <a:t>State-dependent routing: JSQ, SRT, LU, FS</a:t>
            </a:r>
          </a:p>
          <a:p>
            <a:r>
              <a:rPr lang="en-GB" dirty="0"/>
              <a:t>Load-dependent probabilistic routing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Routing section or ….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C7FEBF-A170-470C-A369-F0D066FB58E5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CBBD25-4D27-4B31-84B3-8607CACEE5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25" y="2905844"/>
            <a:ext cx="714375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8032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Router node also allows to specify routing</a:t>
            </a:r>
          </a:p>
          <a:p>
            <a:pPr lvl="1"/>
            <a:r>
              <a:rPr lang="en-GB" dirty="0"/>
              <a:t>Applies policy across multiple input queues</a:t>
            </a:r>
          </a:p>
          <a:p>
            <a:pPr lvl="1"/>
            <a:r>
              <a:rPr lang="en-GB" dirty="0"/>
              <a:t>Same policies as routing section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… router node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C7FEBF-A170-470C-A369-F0D066FB58E5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BAA7D60-990C-444A-B498-E4F3391D77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0838" y="117362"/>
            <a:ext cx="5133975" cy="533400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C6DB5E95-1184-46A9-885F-AFA9BFC902B8}"/>
              </a:ext>
            </a:extLst>
          </p:cNvPr>
          <p:cNvSpPr/>
          <p:nvPr/>
        </p:nvSpPr>
        <p:spPr>
          <a:xfrm>
            <a:off x="4644008" y="372209"/>
            <a:ext cx="360040" cy="2873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131C94-EF61-4E38-92DF-C283C29B3E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3025" y="2905472"/>
            <a:ext cx="6229350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0619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8F3C523-DE78-4CA0-8BAC-43A01B32D8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124744"/>
            <a:ext cx="8382000" cy="5059363"/>
          </a:xfrm>
        </p:spPr>
        <p:txBody>
          <a:bodyPr/>
          <a:lstStyle/>
          <a:p>
            <a:r>
              <a:rPr lang="en-GB" dirty="0"/>
              <a:t>We add two queues to the M/M/1 model.</a:t>
            </a:r>
          </a:p>
          <a:p>
            <a:r>
              <a:rPr lang="en-GB" dirty="0"/>
              <a:t>Goal: compare </a:t>
            </a:r>
            <a:r>
              <a:rPr lang="en-GB" i="1" dirty="0"/>
              <a:t>round-robin</a:t>
            </a:r>
            <a:r>
              <a:rPr lang="en-GB" dirty="0"/>
              <a:t> and </a:t>
            </a:r>
            <a:r>
              <a:rPr lang="en-GB" i="1" dirty="0"/>
              <a:t>probabilistic</a:t>
            </a:r>
            <a:r>
              <a:rPr lang="en-GB" dirty="0"/>
              <a:t> load-balancing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66744F8-08FF-4F21-95B5-CE67EB74F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Hands-on activity: load balancing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88B586-3CC5-415E-B71D-41E07A4E9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C3C3F7-C313-452F-8423-671AEB46D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C7FEBF-A170-470C-A369-F0D066FB58E5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2D964E7-1683-4BBF-9E87-E3AECEC6F6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696" y="3212976"/>
            <a:ext cx="4791075" cy="225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8148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fld id="{2C2FA7A6-0D8E-47BF-868F-3BFC53DF6189}" type="slidenum">
              <a:rPr lang="en-US" altLang="en-US" sz="1000">
                <a:solidFill>
                  <a:srgbClr val="000000"/>
                </a:solidFill>
                <a:latin typeface="+mn-lt"/>
              </a:rPr>
              <a:pPr/>
              <a:t>38</a:t>
            </a:fld>
            <a:endParaRPr lang="en-US" altLang="en-US" sz="100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527363" name="Rectangle 3"/>
          <p:cNvSpPr>
            <a:spLocks noGrp="1" noChangeArrowheads="1"/>
          </p:cNvSpPr>
          <p:nvPr>
            <p:ph type="title"/>
          </p:nvPr>
        </p:nvSpPr>
        <p:spPr>
          <a:xfrm>
            <a:off x="-180528" y="76200"/>
            <a:ext cx="807085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Blocking after service</a:t>
            </a:r>
          </a:p>
        </p:txBody>
      </p:sp>
      <p:pic>
        <p:nvPicPr>
          <p:cNvPr id="91141" name="Picture 3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973138"/>
            <a:ext cx="8978900" cy="4992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142" name="Text Box 39"/>
          <p:cNvSpPr txBox="1">
            <a:spLocks noChangeArrowheads="1"/>
          </p:cNvSpPr>
          <p:nvPr/>
        </p:nvSpPr>
        <p:spPr bwMode="auto">
          <a:xfrm>
            <a:off x="2778125" y="6053138"/>
            <a:ext cx="300196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hangingPunct="1"/>
            <a:r>
              <a:rPr lang="it-IT" altLang="en-US" sz="1600">
                <a:solidFill>
                  <a:srgbClr val="800000"/>
                </a:solidFill>
                <a:latin typeface="+mn-lt"/>
              </a:rPr>
              <a:t>max number of requests </a:t>
            </a:r>
          </a:p>
          <a:p>
            <a:pPr algn="ctr" eaLnBrk="1" hangingPunct="1"/>
            <a:r>
              <a:rPr lang="it-IT" altLang="en-US" sz="1600">
                <a:solidFill>
                  <a:srgbClr val="800000"/>
                </a:solidFill>
                <a:latin typeface="+mn-lt"/>
              </a:rPr>
              <a:t>in the station</a:t>
            </a:r>
          </a:p>
        </p:txBody>
      </p:sp>
      <p:sp>
        <p:nvSpPr>
          <p:cNvPr id="527400" name="Freeform 40" descr="Griglia tratteggiata"/>
          <p:cNvSpPr>
            <a:spLocks/>
          </p:cNvSpPr>
          <p:nvPr/>
        </p:nvSpPr>
        <p:spPr bwMode="auto">
          <a:xfrm>
            <a:off x="2819400" y="5689600"/>
            <a:ext cx="1624013" cy="406400"/>
          </a:xfrm>
          <a:custGeom>
            <a:avLst/>
            <a:gdLst>
              <a:gd name="T0" fmla="*/ 1000 w 1023"/>
              <a:gd name="T1" fmla="*/ 256 h 256"/>
              <a:gd name="T2" fmla="*/ 856 w 1023"/>
              <a:gd name="T3" fmla="*/ 96 h 256"/>
              <a:gd name="T4" fmla="*/ 0 w 1023"/>
              <a:gd name="T5" fmla="*/ 0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23" h="256">
                <a:moveTo>
                  <a:pt x="1000" y="256"/>
                </a:moveTo>
                <a:cubicBezTo>
                  <a:pt x="1011" y="197"/>
                  <a:pt x="1023" y="139"/>
                  <a:pt x="856" y="96"/>
                </a:cubicBezTo>
                <a:cubicBezTo>
                  <a:pt x="689" y="53"/>
                  <a:pt x="344" y="26"/>
                  <a:pt x="0" y="0"/>
                </a:cubicBezTo>
              </a:path>
            </a:pathLst>
          </a:custGeom>
          <a:noFill/>
          <a:ln w="28575" cap="flat" cmpd="sng">
            <a:solidFill>
              <a:srgbClr val="800000"/>
            </a:solidFill>
            <a:prstDash val="sysDot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latinLnBrk="0">
              <a:defRPr/>
            </a:pPr>
            <a:endParaRPr kumimoji="0" lang="en-GB" sz="2800" b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</a:endParaRPr>
          </a:p>
        </p:txBody>
      </p:sp>
      <p:sp>
        <p:nvSpPr>
          <p:cNvPr id="91144" name="Text Box 41"/>
          <p:cNvSpPr txBox="1">
            <a:spLocks noChangeArrowheads="1"/>
          </p:cNvSpPr>
          <p:nvPr/>
        </p:nvSpPr>
        <p:spPr bwMode="auto">
          <a:xfrm>
            <a:off x="1471613" y="4391025"/>
            <a:ext cx="300196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hangingPunct="1"/>
            <a:r>
              <a:rPr lang="it-IT" altLang="en-US" sz="1600">
                <a:solidFill>
                  <a:srgbClr val="800000"/>
                </a:solidFill>
                <a:latin typeface="+mn-lt"/>
              </a:rPr>
              <a:t>station with finite capacity</a:t>
            </a:r>
          </a:p>
        </p:txBody>
      </p:sp>
      <p:sp>
        <p:nvSpPr>
          <p:cNvPr id="527402" name="Freeform 42" descr="Griglia tratteggiata"/>
          <p:cNvSpPr>
            <a:spLocks/>
          </p:cNvSpPr>
          <p:nvPr/>
        </p:nvSpPr>
        <p:spPr bwMode="auto">
          <a:xfrm>
            <a:off x="469900" y="4438650"/>
            <a:ext cx="1079500" cy="349250"/>
          </a:xfrm>
          <a:custGeom>
            <a:avLst/>
            <a:gdLst>
              <a:gd name="T0" fmla="*/ 680 w 680"/>
              <a:gd name="T1" fmla="*/ 52 h 220"/>
              <a:gd name="T2" fmla="*/ 264 w 680"/>
              <a:gd name="T3" fmla="*/ 28 h 220"/>
              <a:gd name="T4" fmla="*/ 0 w 680"/>
              <a:gd name="T5" fmla="*/ 22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80" h="220">
                <a:moveTo>
                  <a:pt x="680" y="52"/>
                </a:moveTo>
                <a:cubicBezTo>
                  <a:pt x="528" y="26"/>
                  <a:pt x="377" y="0"/>
                  <a:pt x="264" y="28"/>
                </a:cubicBezTo>
                <a:cubicBezTo>
                  <a:pt x="151" y="56"/>
                  <a:pt x="75" y="138"/>
                  <a:pt x="0" y="220"/>
                </a:cubicBezTo>
              </a:path>
            </a:pathLst>
          </a:custGeom>
          <a:noFill/>
          <a:ln w="28575" cap="flat" cmpd="sng">
            <a:solidFill>
              <a:srgbClr val="800000"/>
            </a:solidFill>
            <a:prstDash val="sysDot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latinLnBrk="0">
              <a:defRPr/>
            </a:pPr>
            <a:endParaRPr kumimoji="0" lang="en-GB" sz="2800" b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</a:endParaRPr>
          </a:p>
        </p:txBody>
      </p:sp>
      <p:sp>
        <p:nvSpPr>
          <p:cNvPr id="91146" name="Text Box 43"/>
          <p:cNvSpPr txBox="1">
            <a:spLocks noChangeArrowheads="1"/>
          </p:cNvSpPr>
          <p:nvPr/>
        </p:nvSpPr>
        <p:spPr bwMode="auto">
          <a:xfrm>
            <a:off x="4622800" y="4786313"/>
            <a:ext cx="192246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hangingPunct="1"/>
            <a:r>
              <a:rPr lang="it-IT" altLang="en-US" sz="1600">
                <a:solidFill>
                  <a:srgbClr val="800000"/>
                </a:solidFill>
                <a:latin typeface="+mn-lt"/>
              </a:rPr>
              <a:t>selection of the </a:t>
            </a:r>
          </a:p>
          <a:p>
            <a:pPr algn="ctr" eaLnBrk="1" hangingPunct="1"/>
            <a:r>
              <a:rPr lang="it-IT" altLang="en-US" sz="1600">
                <a:solidFill>
                  <a:srgbClr val="800000"/>
                </a:solidFill>
                <a:latin typeface="+mn-lt"/>
              </a:rPr>
              <a:t>BAS policy</a:t>
            </a:r>
          </a:p>
        </p:txBody>
      </p:sp>
      <p:sp>
        <p:nvSpPr>
          <p:cNvPr id="527404" name="Freeform 44" descr="Griglia tratteggiata"/>
          <p:cNvSpPr>
            <a:spLocks/>
          </p:cNvSpPr>
          <p:nvPr/>
        </p:nvSpPr>
        <p:spPr bwMode="auto">
          <a:xfrm>
            <a:off x="5397500" y="4394200"/>
            <a:ext cx="1447800" cy="406400"/>
          </a:xfrm>
          <a:custGeom>
            <a:avLst/>
            <a:gdLst>
              <a:gd name="T0" fmla="*/ 912 w 912"/>
              <a:gd name="T1" fmla="*/ 0 h 256"/>
              <a:gd name="T2" fmla="*/ 320 w 912"/>
              <a:gd name="T3" fmla="*/ 48 h 256"/>
              <a:gd name="T4" fmla="*/ 0 w 912"/>
              <a:gd name="T5" fmla="*/ 256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12" h="256">
                <a:moveTo>
                  <a:pt x="912" y="0"/>
                </a:moveTo>
                <a:cubicBezTo>
                  <a:pt x="692" y="2"/>
                  <a:pt x="472" y="5"/>
                  <a:pt x="320" y="48"/>
                </a:cubicBezTo>
                <a:cubicBezTo>
                  <a:pt x="168" y="91"/>
                  <a:pt x="84" y="173"/>
                  <a:pt x="0" y="256"/>
                </a:cubicBezTo>
              </a:path>
            </a:pathLst>
          </a:custGeom>
          <a:noFill/>
          <a:ln w="19050" cap="flat" cmpd="sng">
            <a:solidFill>
              <a:srgbClr val="800000"/>
            </a:solidFill>
            <a:prstDash val="sysDot"/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latinLnBrk="0">
              <a:defRPr/>
            </a:pPr>
            <a:endParaRPr kumimoji="0" lang="en-GB" sz="2800" b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</a:endParaRPr>
          </a:p>
        </p:txBody>
      </p:sp>
      <p:sp>
        <p:nvSpPr>
          <p:cNvPr id="91148" name="Text Box 45"/>
          <p:cNvSpPr txBox="1">
            <a:spLocks noChangeArrowheads="1"/>
          </p:cNvSpPr>
          <p:nvPr/>
        </p:nvSpPr>
        <p:spPr bwMode="auto">
          <a:xfrm>
            <a:off x="5867400" y="5307013"/>
            <a:ext cx="3281363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hangingPunct="1"/>
            <a:r>
              <a:rPr lang="it-IT" altLang="en-US" sz="1600">
                <a:solidFill>
                  <a:srgbClr val="800000"/>
                </a:solidFill>
                <a:latin typeface="+mn-lt"/>
              </a:rPr>
              <a:t>BAS policy:</a:t>
            </a:r>
          </a:p>
          <a:p>
            <a:pPr algn="ctr" eaLnBrk="1" hangingPunct="1"/>
            <a:r>
              <a:rPr lang="it-IT" altLang="en-US" sz="1600">
                <a:solidFill>
                  <a:srgbClr val="800000"/>
                </a:solidFill>
                <a:latin typeface="+mn-lt"/>
              </a:rPr>
              <a:t> requests are blocked in the </a:t>
            </a:r>
          </a:p>
          <a:p>
            <a:pPr algn="ctr" eaLnBrk="1" hangingPunct="1"/>
            <a:r>
              <a:rPr lang="it-IT" altLang="en-US" sz="1600">
                <a:solidFill>
                  <a:srgbClr val="800000"/>
                </a:solidFill>
                <a:latin typeface="+mn-lt"/>
              </a:rPr>
              <a:t>sender station when the max</a:t>
            </a:r>
          </a:p>
          <a:p>
            <a:pPr algn="ctr" eaLnBrk="1" hangingPunct="1"/>
            <a:r>
              <a:rPr lang="it-IT" altLang="en-US" sz="1600">
                <a:solidFill>
                  <a:srgbClr val="800000"/>
                </a:solidFill>
                <a:latin typeface="+mn-lt"/>
              </a:rPr>
              <a:t> capacity of the receiver</a:t>
            </a:r>
          </a:p>
          <a:p>
            <a:pPr algn="ctr" eaLnBrk="1" hangingPunct="1"/>
            <a:r>
              <a:rPr lang="it-IT" altLang="en-US" sz="1600">
                <a:solidFill>
                  <a:srgbClr val="800000"/>
                </a:solidFill>
                <a:latin typeface="+mn-lt"/>
              </a:rPr>
              <a:t>is reached</a:t>
            </a:r>
          </a:p>
        </p:txBody>
      </p:sp>
    </p:spTree>
    <p:extLst>
      <p:ext uri="{BB962C8B-B14F-4D97-AF65-F5344CB8AC3E}">
        <p14:creationId xmlns:p14="http://schemas.microsoft.com/office/powerpoint/2010/main" val="42821725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5"/>
          <p:cNvSpPr>
            <a:spLocks noGrp="1"/>
          </p:cNvSpPr>
          <p:nvPr>
            <p:ph type="ctrTitle"/>
          </p:nvPr>
        </p:nvSpPr>
        <p:spPr>
          <a:xfrm>
            <a:off x="827584" y="3068960"/>
            <a:ext cx="7772400" cy="838200"/>
          </a:xfrm>
        </p:spPr>
        <p:txBody>
          <a:bodyPr/>
          <a:lstStyle/>
          <a:p>
            <a:r>
              <a:rPr lang="en-US" dirty="0"/>
              <a:t>Activity 3:</a:t>
            </a:r>
            <a:br>
              <a:rPr lang="en-US" dirty="0"/>
            </a:br>
            <a:r>
              <a:rPr lang="en-US" dirty="0"/>
              <a:t>Parameter sweeping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7384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826257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DEE0BAB-1DF7-47FF-86AB-D3D3FED21C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908720"/>
            <a:ext cx="8382000" cy="5059363"/>
          </a:xfrm>
        </p:spPr>
        <p:txBody>
          <a:bodyPr/>
          <a:lstStyle/>
          <a:p>
            <a:r>
              <a:rPr lang="en-GB" dirty="0"/>
              <a:t>Analysis of bottleneck switch</a:t>
            </a:r>
          </a:p>
          <a:p>
            <a:r>
              <a:rPr lang="en-GB" dirty="0"/>
              <a:t>Measure: </a:t>
            </a:r>
            <a:r>
              <a:rPr lang="en-GB" i="1" dirty="0"/>
              <a:t>Number of Customers</a:t>
            </a:r>
          </a:p>
          <a:p>
            <a:r>
              <a:rPr lang="en-GB" dirty="0"/>
              <a:t>Demands: </a:t>
            </a:r>
            <a:r>
              <a:rPr lang="en-GB" i="1" dirty="0"/>
              <a:t>Queue 1</a:t>
            </a:r>
            <a:r>
              <a:rPr lang="en-GB" dirty="0"/>
              <a:t>: 10 , 5; </a:t>
            </a:r>
            <a:r>
              <a:rPr lang="en-GB" i="1" dirty="0"/>
              <a:t>Queue 2</a:t>
            </a:r>
            <a:r>
              <a:rPr lang="en-GB" dirty="0"/>
              <a:t>: 5 , 9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E0AC150-D1E9-4457-96AA-934323F9C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Hands-on activity: bottleneck switch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64C1C5-4BF9-4447-8001-0AD451B93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BD5E6C-E02A-4768-960E-A3A02FF86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C7FEBF-A170-470C-A369-F0D066FB58E5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03EC81-7206-4583-8929-9FC245896D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95662"/>
            <a:ext cx="9144000" cy="369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0793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Perform repeated executions automatically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-108520" y="0"/>
            <a:ext cx="8915400" cy="762000"/>
          </a:xfrm>
        </p:spPr>
        <p:txBody>
          <a:bodyPr/>
          <a:lstStyle/>
          <a:p>
            <a:r>
              <a:rPr lang="en-GB" dirty="0"/>
              <a:t>What-If analysis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C7FEBF-A170-470C-A369-F0D066FB58E5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772816"/>
            <a:ext cx="6257925" cy="296227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856" y="3758452"/>
            <a:ext cx="4668797" cy="2912220"/>
          </a:xfrm>
          <a:prstGeom prst="rect">
            <a:avLst/>
          </a:prstGeom>
        </p:spPr>
      </p:pic>
      <p:sp>
        <p:nvSpPr>
          <p:cNvPr id="13" name="Freeform 21"/>
          <p:cNvSpPr>
            <a:spLocks/>
          </p:cNvSpPr>
          <p:nvPr/>
        </p:nvSpPr>
        <p:spPr bwMode="auto">
          <a:xfrm flipV="1">
            <a:off x="2655887" y="4651010"/>
            <a:ext cx="487421" cy="722206"/>
          </a:xfrm>
          <a:custGeom>
            <a:avLst/>
            <a:gdLst>
              <a:gd name="T0" fmla="*/ 0 w 1168"/>
              <a:gd name="T1" fmla="*/ 168 h 168"/>
              <a:gd name="T2" fmla="*/ 368 w 1168"/>
              <a:gd name="T3" fmla="*/ 40 h 168"/>
              <a:gd name="T4" fmla="*/ 1168 w 1168"/>
              <a:gd name="T5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68" h="168">
                <a:moveTo>
                  <a:pt x="0" y="168"/>
                </a:moveTo>
                <a:cubicBezTo>
                  <a:pt x="86" y="118"/>
                  <a:pt x="173" y="68"/>
                  <a:pt x="368" y="40"/>
                </a:cubicBezTo>
                <a:cubicBezTo>
                  <a:pt x="563" y="12"/>
                  <a:pt x="1035" y="7"/>
                  <a:pt x="1168" y="0"/>
                </a:cubicBezTo>
              </a:path>
            </a:pathLst>
          </a:custGeom>
          <a:noFill/>
          <a:ln w="19050" cap="flat" cmpd="sng">
            <a:solidFill>
              <a:srgbClr val="800000"/>
            </a:solidFill>
            <a:prstDash val="solid"/>
            <a:miter lim="800000"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latinLnBrk="0">
              <a:defRPr/>
            </a:pPr>
            <a:endParaRPr kumimoji="0" lang="en-GB" sz="2800" b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1115616" y="5013176"/>
            <a:ext cx="2303462" cy="58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defTabSz="449263" eaLnBrk="0" fontAlgn="base" latinLnBrk="1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latinLnBrk="0" hangingPunct="1">
              <a:buSzPct val="100000"/>
            </a:pPr>
            <a:r>
              <a:rPr kumimoji="0" lang="it-IT" altLang="en-US" sz="1600" dirty="0">
                <a:solidFill>
                  <a:srgbClr val="800000"/>
                </a:solidFill>
                <a:latin typeface="+mn-lt"/>
              </a:rPr>
              <a:t>10 JSIM </a:t>
            </a:r>
            <a:br>
              <a:rPr kumimoji="0" lang="it-IT" altLang="en-US" sz="1600" dirty="0">
                <a:solidFill>
                  <a:srgbClr val="800000"/>
                </a:solidFill>
                <a:latin typeface="+mn-lt"/>
              </a:rPr>
            </a:br>
            <a:r>
              <a:rPr kumimoji="0" lang="it-IT" altLang="en-US" sz="1600" dirty="0">
                <a:solidFill>
                  <a:srgbClr val="800000"/>
                </a:solidFill>
                <a:latin typeface="+mn-lt"/>
              </a:rPr>
              <a:t>invocations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DE0EC22-E6CA-4688-ADA3-7C7FD4F12E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4529" y="117362"/>
            <a:ext cx="5133975" cy="533400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FEEE5125-4E37-4051-9D34-B19B33E20F2B}"/>
              </a:ext>
            </a:extLst>
          </p:cNvPr>
          <p:cNvSpPr/>
          <p:nvPr/>
        </p:nvSpPr>
        <p:spPr>
          <a:xfrm>
            <a:off x="6505891" y="93698"/>
            <a:ext cx="360040" cy="2873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561675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JMVA: What-If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C7FEBF-A170-470C-A369-F0D066FB58E5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  <p:graphicFrame>
        <p:nvGraphicFramePr>
          <p:cNvPr id="6" name="Object 30"/>
          <p:cNvGraphicFramePr>
            <a:graphicFrameLocks noChangeAspect="1"/>
          </p:cNvGraphicFramePr>
          <p:nvPr>
            <p:extLst/>
          </p:nvPr>
        </p:nvGraphicFramePr>
        <p:xfrm>
          <a:off x="4465638" y="1052513"/>
          <a:ext cx="4606925" cy="5159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2" name="Acrobat Document" r:id="rId3" imgW="3895642" imgH="4362284" progId="AcroExch.Document.7">
                  <p:embed/>
                </p:oleObj>
              </mc:Choice>
              <mc:Fallback>
                <p:oleObj name="Acrobat Document" r:id="rId3" imgW="3895642" imgH="4362284" progId="AcroExch.Document.7">
                  <p:embed/>
                  <p:pic>
                    <p:nvPicPr>
                      <p:cNvPr id="6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65638" y="1052513"/>
                        <a:ext cx="4606925" cy="5159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25"/>
          <p:cNvGraphicFramePr>
            <a:graphicFrameLocks noChangeAspect="1"/>
          </p:cNvGraphicFramePr>
          <p:nvPr>
            <p:extLst/>
          </p:nvPr>
        </p:nvGraphicFramePr>
        <p:xfrm>
          <a:off x="15875" y="1071563"/>
          <a:ext cx="4502150" cy="5051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3" name="Acrobat Document" r:id="rId5" imgW="3828926" imgH="4295568" progId="AcroExch.Document.7">
                  <p:embed/>
                </p:oleObj>
              </mc:Choice>
              <mc:Fallback>
                <p:oleObj name="Acrobat Document" r:id="rId5" imgW="3828926" imgH="4295568" progId="AcroExch.Document.7">
                  <p:embed/>
                  <p:pic>
                    <p:nvPicPr>
                      <p:cNvPr id="7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5" y="1071563"/>
                        <a:ext cx="4502150" cy="5051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1265238" y="1430338"/>
            <a:ext cx="1949450" cy="4222750"/>
          </a:xfrm>
          <a:prstGeom prst="rect">
            <a:avLst/>
          </a:prstGeom>
          <a:solidFill>
            <a:schemeClr val="folHlink">
              <a:alpha val="901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eaLnBrk="1" hangingPunct="1"/>
            <a:endParaRPr lang="en-GB" altLang="en-US" sz="1400">
              <a:latin typeface="+mj-lt"/>
            </a:endParaRPr>
          </a:p>
        </p:txBody>
      </p:sp>
      <p:sp>
        <p:nvSpPr>
          <p:cNvPr id="9" name="Text Box 26"/>
          <p:cNvSpPr txBox="1">
            <a:spLocks noChangeArrowheads="1"/>
          </p:cNvSpPr>
          <p:nvPr/>
        </p:nvSpPr>
        <p:spPr bwMode="auto">
          <a:xfrm>
            <a:off x="981075" y="4054475"/>
            <a:ext cx="118586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hangingPunct="1"/>
            <a:r>
              <a:rPr lang="it-IT" altLang="en-US" sz="1600">
                <a:solidFill>
                  <a:srgbClr val="800000"/>
                </a:solidFill>
                <a:latin typeface="+mj-lt"/>
              </a:rPr>
              <a:t>class 1</a:t>
            </a:r>
          </a:p>
        </p:txBody>
      </p:sp>
      <p:sp>
        <p:nvSpPr>
          <p:cNvPr id="10" name="Text Box 27"/>
          <p:cNvSpPr txBox="1">
            <a:spLocks noChangeArrowheads="1"/>
          </p:cNvSpPr>
          <p:nvPr/>
        </p:nvSpPr>
        <p:spPr bwMode="auto">
          <a:xfrm>
            <a:off x="3386138" y="4233863"/>
            <a:ext cx="118586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hangingPunct="1"/>
            <a:r>
              <a:rPr lang="it-IT" altLang="en-US" sz="1600">
                <a:solidFill>
                  <a:srgbClr val="800000"/>
                </a:solidFill>
                <a:latin typeface="+mj-lt"/>
              </a:rPr>
              <a:t>class 2</a:t>
            </a:r>
          </a:p>
        </p:txBody>
      </p:sp>
      <p:sp>
        <p:nvSpPr>
          <p:cNvPr id="11" name="Text Box 28"/>
          <p:cNvSpPr txBox="1">
            <a:spLocks noChangeArrowheads="1"/>
          </p:cNvSpPr>
          <p:nvPr/>
        </p:nvSpPr>
        <p:spPr bwMode="auto">
          <a:xfrm>
            <a:off x="3154363" y="1681163"/>
            <a:ext cx="118586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hangingPunct="1"/>
            <a:r>
              <a:rPr lang="it-IT" altLang="en-US" sz="1600">
                <a:solidFill>
                  <a:srgbClr val="800000"/>
                </a:solidFill>
                <a:latin typeface="+mj-lt"/>
              </a:rPr>
              <a:t>system</a:t>
            </a:r>
          </a:p>
        </p:txBody>
      </p:sp>
      <p:sp>
        <p:nvSpPr>
          <p:cNvPr id="12" name="Text Box 29"/>
          <p:cNvSpPr txBox="1">
            <a:spLocks noChangeArrowheads="1"/>
          </p:cNvSpPr>
          <p:nvPr/>
        </p:nvSpPr>
        <p:spPr bwMode="auto">
          <a:xfrm>
            <a:off x="1543050" y="4679950"/>
            <a:ext cx="138906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hangingPunct="1"/>
            <a:r>
              <a:rPr lang="it-IT" altLang="en-US" sz="1600">
                <a:solidFill>
                  <a:srgbClr val="800000"/>
                </a:solidFill>
                <a:latin typeface="+mj-lt"/>
              </a:rPr>
              <a:t>Common</a:t>
            </a:r>
          </a:p>
          <a:p>
            <a:pPr algn="ctr" eaLnBrk="1" hangingPunct="1"/>
            <a:r>
              <a:rPr lang="it-IT" altLang="en-US" sz="1600">
                <a:solidFill>
                  <a:srgbClr val="800000"/>
                </a:solidFill>
                <a:latin typeface="+mj-lt"/>
              </a:rPr>
              <a:t>Saturation Sector</a:t>
            </a:r>
          </a:p>
        </p:txBody>
      </p:sp>
      <p:sp>
        <p:nvSpPr>
          <p:cNvPr id="13" name="Rectangle 31"/>
          <p:cNvSpPr>
            <a:spLocks noChangeArrowheads="1"/>
          </p:cNvSpPr>
          <p:nvPr/>
        </p:nvSpPr>
        <p:spPr bwMode="auto">
          <a:xfrm>
            <a:off x="5778500" y="1419225"/>
            <a:ext cx="1949450" cy="4222750"/>
          </a:xfrm>
          <a:prstGeom prst="rect">
            <a:avLst/>
          </a:prstGeom>
          <a:solidFill>
            <a:schemeClr val="folHlink">
              <a:alpha val="901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eaLnBrk="1" hangingPunct="1"/>
            <a:endParaRPr lang="en-GB" altLang="en-US" sz="1400">
              <a:latin typeface="+mj-lt"/>
            </a:endParaRPr>
          </a:p>
        </p:txBody>
      </p:sp>
      <p:sp>
        <p:nvSpPr>
          <p:cNvPr id="14" name="Text Box 32"/>
          <p:cNvSpPr txBox="1">
            <a:spLocks noChangeArrowheads="1"/>
          </p:cNvSpPr>
          <p:nvPr/>
        </p:nvSpPr>
        <p:spPr bwMode="auto">
          <a:xfrm>
            <a:off x="4805363" y="5021263"/>
            <a:ext cx="118586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hangingPunct="1"/>
            <a:r>
              <a:rPr lang="it-IT" altLang="en-US" sz="1600">
                <a:solidFill>
                  <a:srgbClr val="800000"/>
                </a:solidFill>
                <a:latin typeface="+mj-lt"/>
              </a:rPr>
              <a:t>class 1</a:t>
            </a:r>
          </a:p>
        </p:txBody>
      </p:sp>
      <p:sp>
        <p:nvSpPr>
          <p:cNvPr id="15" name="Text Box 33"/>
          <p:cNvSpPr txBox="1">
            <a:spLocks noChangeArrowheads="1"/>
          </p:cNvSpPr>
          <p:nvPr/>
        </p:nvSpPr>
        <p:spPr bwMode="auto">
          <a:xfrm>
            <a:off x="7769225" y="4552950"/>
            <a:ext cx="118586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hangingPunct="1"/>
            <a:r>
              <a:rPr lang="it-IT" altLang="en-US" sz="1600">
                <a:solidFill>
                  <a:srgbClr val="800000"/>
                </a:solidFill>
                <a:latin typeface="+mj-lt"/>
              </a:rPr>
              <a:t>class 2</a:t>
            </a:r>
          </a:p>
        </p:txBody>
      </p:sp>
      <p:sp>
        <p:nvSpPr>
          <p:cNvPr id="16" name="Text Box 34"/>
          <p:cNvSpPr txBox="1">
            <a:spLocks noChangeArrowheads="1"/>
          </p:cNvSpPr>
          <p:nvPr/>
        </p:nvSpPr>
        <p:spPr bwMode="auto">
          <a:xfrm>
            <a:off x="7766050" y="3162300"/>
            <a:ext cx="118586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hangingPunct="1"/>
            <a:r>
              <a:rPr lang="it-IT" altLang="en-US" sz="1600">
                <a:solidFill>
                  <a:srgbClr val="800000"/>
                </a:solidFill>
                <a:latin typeface="+mj-lt"/>
              </a:rPr>
              <a:t>system</a:t>
            </a:r>
          </a:p>
        </p:txBody>
      </p:sp>
      <p:sp>
        <p:nvSpPr>
          <p:cNvPr id="17" name="Text Box 35"/>
          <p:cNvSpPr txBox="1">
            <a:spLocks noChangeArrowheads="1"/>
          </p:cNvSpPr>
          <p:nvPr/>
        </p:nvSpPr>
        <p:spPr bwMode="auto">
          <a:xfrm>
            <a:off x="6116638" y="1544638"/>
            <a:ext cx="138906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hangingPunct="1"/>
            <a:r>
              <a:rPr lang="it-IT" altLang="en-US" sz="1600">
                <a:solidFill>
                  <a:srgbClr val="800000"/>
                </a:solidFill>
                <a:latin typeface="+mj-lt"/>
              </a:rPr>
              <a:t>Common</a:t>
            </a:r>
          </a:p>
          <a:p>
            <a:pPr algn="ctr" eaLnBrk="1" hangingPunct="1"/>
            <a:r>
              <a:rPr lang="it-IT" altLang="en-US" sz="1600">
                <a:solidFill>
                  <a:srgbClr val="800000"/>
                </a:solidFill>
                <a:latin typeface="+mj-lt"/>
              </a:rPr>
              <a:t>Saturation Sector</a:t>
            </a:r>
          </a:p>
        </p:txBody>
      </p:sp>
      <p:sp>
        <p:nvSpPr>
          <p:cNvPr id="18" name="Text Box 36"/>
          <p:cNvSpPr txBox="1">
            <a:spLocks noChangeArrowheads="1"/>
          </p:cNvSpPr>
          <p:nvPr/>
        </p:nvSpPr>
        <p:spPr bwMode="auto">
          <a:xfrm>
            <a:off x="1123950" y="6191250"/>
            <a:ext cx="249396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hangingPunct="1"/>
            <a:r>
              <a:rPr lang="it-IT" altLang="en-US" sz="2000" dirty="0">
                <a:solidFill>
                  <a:srgbClr val="800000"/>
                </a:solidFill>
                <a:latin typeface="+mj-lt"/>
              </a:rPr>
              <a:t>Throughput</a:t>
            </a:r>
          </a:p>
        </p:txBody>
      </p:sp>
      <p:sp>
        <p:nvSpPr>
          <p:cNvPr id="19" name="Text Box 37"/>
          <p:cNvSpPr txBox="1">
            <a:spLocks noChangeArrowheads="1"/>
          </p:cNvSpPr>
          <p:nvPr/>
        </p:nvSpPr>
        <p:spPr bwMode="auto">
          <a:xfrm>
            <a:off x="5646738" y="6192838"/>
            <a:ext cx="249396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hangingPunct="1"/>
            <a:r>
              <a:rPr lang="it-IT" altLang="en-US" sz="2000">
                <a:solidFill>
                  <a:srgbClr val="800000"/>
                </a:solidFill>
                <a:latin typeface="+mj-lt"/>
              </a:rPr>
              <a:t>Response times</a:t>
            </a:r>
          </a:p>
        </p:txBody>
      </p:sp>
      <p:sp>
        <p:nvSpPr>
          <p:cNvPr id="20" name="Text Box 39"/>
          <p:cNvSpPr txBox="1">
            <a:spLocks noChangeArrowheads="1"/>
          </p:cNvSpPr>
          <p:nvPr/>
        </p:nvSpPr>
        <p:spPr bwMode="auto">
          <a:xfrm>
            <a:off x="7551738" y="3836988"/>
            <a:ext cx="118586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hangingPunct="1"/>
            <a:r>
              <a:rPr lang="it-IT" altLang="en-US" sz="1600">
                <a:solidFill>
                  <a:srgbClr val="800000"/>
                </a:solidFill>
                <a:latin typeface="+mj-lt"/>
              </a:rPr>
              <a:t>equiload</a:t>
            </a:r>
          </a:p>
        </p:txBody>
      </p:sp>
      <p:sp>
        <p:nvSpPr>
          <p:cNvPr id="21" name="Line 40"/>
          <p:cNvSpPr>
            <a:spLocks noChangeShapeType="1"/>
          </p:cNvSpPr>
          <p:nvPr/>
        </p:nvSpPr>
        <p:spPr bwMode="auto">
          <a:xfrm flipH="1" flipV="1">
            <a:off x="2286000" y="1625600"/>
            <a:ext cx="25400" cy="3987800"/>
          </a:xfrm>
          <a:prstGeom prst="line">
            <a:avLst/>
          </a:prstGeom>
          <a:noFill/>
          <a:ln w="9525">
            <a:solidFill>
              <a:schemeClr val="folHlink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 sz="2000">
              <a:latin typeface="+mj-lt"/>
            </a:endParaRPr>
          </a:p>
        </p:txBody>
      </p:sp>
      <p:sp>
        <p:nvSpPr>
          <p:cNvPr id="22" name="Text Box 41"/>
          <p:cNvSpPr txBox="1">
            <a:spLocks noChangeArrowheads="1"/>
          </p:cNvSpPr>
          <p:nvPr/>
        </p:nvSpPr>
        <p:spPr bwMode="auto">
          <a:xfrm>
            <a:off x="1074738" y="2012950"/>
            <a:ext cx="177006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hangingPunct="1"/>
            <a:r>
              <a:rPr lang="it-IT" altLang="en-US" sz="1600" dirty="0">
                <a:solidFill>
                  <a:srgbClr val="800000"/>
                </a:solidFill>
                <a:latin typeface="+mj-lt"/>
              </a:rPr>
              <a:t>0.0181 job/ms</a:t>
            </a:r>
          </a:p>
        </p:txBody>
      </p:sp>
      <p:sp>
        <p:nvSpPr>
          <p:cNvPr id="23" name="Text Box 42"/>
          <p:cNvSpPr txBox="1">
            <a:spLocks noChangeArrowheads="1"/>
          </p:cNvSpPr>
          <p:nvPr/>
        </p:nvSpPr>
        <p:spPr bwMode="auto">
          <a:xfrm>
            <a:off x="3221038" y="5113338"/>
            <a:ext cx="90646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hangingPunct="1"/>
            <a:r>
              <a:rPr lang="it-IT" altLang="en-US" sz="1600">
                <a:solidFill>
                  <a:srgbClr val="800000"/>
                </a:solidFill>
                <a:latin typeface="+mj-lt"/>
              </a:rPr>
              <a:t>0.48</a:t>
            </a:r>
          </a:p>
        </p:txBody>
      </p:sp>
      <p:sp>
        <p:nvSpPr>
          <p:cNvPr id="24" name="Freeform 43"/>
          <p:cNvSpPr>
            <a:spLocks/>
          </p:cNvSpPr>
          <p:nvPr/>
        </p:nvSpPr>
        <p:spPr bwMode="auto">
          <a:xfrm>
            <a:off x="2324100" y="5245100"/>
            <a:ext cx="1092200" cy="342900"/>
          </a:xfrm>
          <a:custGeom>
            <a:avLst/>
            <a:gdLst>
              <a:gd name="T0" fmla="*/ 2147483647 w 688"/>
              <a:gd name="T1" fmla="*/ 0 h 216"/>
              <a:gd name="T2" fmla="*/ 2147483647 w 688"/>
              <a:gd name="T3" fmla="*/ 2147483647 h 216"/>
              <a:gd name="T4" fmla="*/ 0 w 688"/>
              <a:gd name="T5" fmla="*/ 2147483647 h 21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88" h="216">
                <a:moveTo>
                  <a:pt x="688" y="0"/>
                </a:moveTo>
                <a:cubicBezTo>
                  <a:pt x="621" y="2"/>
                  <a:pt x="555" y="4"/>
                  <a:pt x="440" y="40"/>
                </a:cubicBezTo>
                <a:cubicBezTo>
                  <a:pt x="325" y="76"/>
                  <a:pt x="162" y="146"/>
                  <a:pt x="0" y="216"/>
                </a:cubicBezTo>
              </a:path>
            </a:pathLst>
          </a:custGeom>
          <a:noFill/>
          <a:ln w="19050" cap="flat" cmpd="sng">
            <a:solidFill>
              <a:srgbClr val="7E0000"/>
            </a:solidFill>
            <a:prstDash val="sysDot"/>
            <a:miter lim="800000"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 sz="2000">
              <a:latin typeface="+mj-lt"/>
            </a:endParaRPr>
          </a:p>
        </p:txBody>
      </p:sp>
      <p:sp>
        <p:nvSpPr>
          <p:cNvPr id="25" name="Line 44"/>
          <p:cNvSpPr>
            <a:spLocks noChangeShapeType="1"/>
          </p:cNvSpPr>
          <p:nvPr/>
        </p:nvSpPr>
        <p:spPr bwMode="auto">
          <a:xfrm flipV="1">
            <a:off x="1917700" y="1651000"/>
            <a:ext cx="342900" cy="355600"/>
          </a:xfrm>
          <a:prstGeom prst="line">
            <a:avLst/>
          </a:prstGeom>
          <a:noFill/>
          <a:ln w="19050">
            <a:solidFill>
              <a:srgbClr val="7E0000"/>
            </a:solidFill>
            <a:prstDash val="sysDot"/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 sz="2000">
              <a:latin typeface="+mj-lt"/>
            </a:endParaRPr>
          </a:p>
        </p:txBody>
      </p:sp>
      <p:sp>
        <p:nvSpPr>
          <p:cNvPr id="26" name="Freeform 45"/>
          <p:cNvSpPr>
            <a:spLocks/>
          </p:cNvSpPr>
          <p:nvPr/>
        </p:nvSpPr>
        <p:spPr bwMode="auto">
          <a:xfrm>
            <a:off x="7010400" y="3632200"/>
            <a:ext cx="635000" cy="393700"/>
          </a:xfrm>
          <a:custGeom>
            <a:avLst/>
            <a:gdLst>
              <a:gd name="T0" fmla="*/ 2147483647 w 400"/>
              <a:gd name="T1" fmla="*/ 2147483647 h 248"/>
              <a:gd name="T2" fmla="*/ 2147483647 w 400"/>
              <a:gd name="T3" fmla="*/ 2147483647 h 248"/>
              <a:gd name="T4" fmla="*/ 0 w 400"/>
              <a:gd name="T5" fmla="*/ 0 h 24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00" h="248">
                <a:moveTo>
                  <a:pt x="400" y="240"/>
                </a:moveTo>
                <a:cubicBezTo>
                  <a:pt x="325" y="244"/>
                  <a:pt x="251" y="248"/>
                  <a:pt x="184" y="208"/>
                </a:cubicBezTo>
                <a:cubicBezTo>
                  <a:pt x="117" y="168"/>
                  <a:pt x="58" y="84"/>
                  <a:pt x="0" y="0"/>
                </a:cubicBezTo>
              </a:path>
            </a:pathLst>
          </a:custGeom>
          <a:noFill/>
          <a:ln w="19050" cap="flat" cmpd="sng">
            <a:solidFill>
              <a:srgbClr val="7E0000"/>
            </a:solidFill>
            <a:prstDash val="sysDot"/>
            <a:miter lim="800000"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 sz="2000">
              <a:latin typeface="+mj-lt"/>
            </a:endParaRPr>
          </a:p>
        </p:txBody>
      </p:sp>
      <p:sp>
        <p:nvSpPr>
          <p:cNvPr id="27" name="Text Box 46"/>
          <p:cNvSpPr txBox="1">
            <a:spLocks noChangeArrowheads="1"/>
          </p:cNvSpPr>
          <p:nvPr/>
        </p:nvSpPr>
        <p:spPr bwMode="auto">
          <a:xfrm>
            <a:off x="4784725" y="3830638"/>
            <a:ext cx="127476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hangingPunct="1"/>
            <a:r>
              <a:rPr lang="it-IT" altLang="en-US" sz="1600" dirty="0">
                <a:solidFill>
                  <a:srgbClr val="800000"/>
                </a:solidFill>
                <a:latin typeface="+mj-lt"/>
              </a:rPr>
              <a:t>5.5 ms</a:t>
            </a:r>
          </a:p>
        </p:txBody>
      </p:sp>
      <p:sp>
        <p:nvSpPr>
          <p:cNvPr id="28" name="Freeform 47"/>
          <p:cNvSpPr>
            <a:spLocks/>
          </p:cNvSpPr>
          <p:nvPr/>
        </p:nvSpPr>
        <p:spPr bwMode="auto">
          <a:xfrm>
            <a:off x="5842000" y="3632200"/>
            <a:ext cx="965200" cy="330200"/>
          </a:xfrm>
          <a:custGeom>
            <a:avLst/>
            <a:gdLst>
              <a:gd name="T0" fmla="*/ 0 w 608"/>
              <a:gd name="T1" fmla="*/ 2147483647 h 208"/>
              <a:gd name="T2" fmla="*/ 2147483647 w 608"/>
              <a:gd name="T3" fmla="*/ 2147483647 h 208"/>
              <a:gd name="T4" fmla="*/ 2147483647 w 608"/>
              <a:gd name="T5" fmla="*/ 0 h 20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08" h="208">
                <a:moveTo>
                  <a:pt x="0" y="208"/>
                </a:moveTo>
                <a:cubicBezTo>
                  <a:pt x="153" y="197"/>
                  <a:pt x="307" y="187"/>
                  <a:pt x="408" y="152"/>
                </a:cubicBezTo>
                <a:cubicBezTo>
                  <a:pt x="509" y="117"/>
                  <a:pt x="575" y="25"/>
                  <a:pt x="608" y="0"/>
                </a:cubicBezTo>
              </a:path>
            </a:pathLst>
          </a:custGeom>
          <a:noFill/>
          <a:ln w="19050" cap="flat" cmpd="sng">
            <a:solidFill>
              <a:srgbClr val="7E0000"/>
            </a:solidFill>
            <a:prstDash val="sysDot"/>
            <a:miter lim="800000"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 sz="2000">
              <a:latin typeface="+mj-lt"/>
            </a:endParaRPr>
          </a:p>
        </p:txBody>
      </p:sp>
      <p:sp>
        <p:nvSpPr>
          <p:cNvPr id="29" name="Line 48"/>
          <p:cNvSpPr>
            <a:spLocks noChangeShapeType="1"/>
          </p:cNvSpPr>
          <p:nvPr/>
        </p:nvSpPr>
        <p:spPr bwMode="auto">
          <a:xfrm flipH="1" flipV="1">
            <a:off x="6808788" y="3582988"/>
            <a:ext cx="0" cy="2070100"/>
          </a:xfrm>
          <a:prstGeom prst="line">
            <a:avLst/>
          </a:prstGeom>
          <a:noFill/>
          <a:ln w="9525">
            <a:solidFill>
              <a:schemeClr val="folHlink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 sz="20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2016830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5"/>
          <p:cNvSpPr>
            <a:spLocks noGrp="1"/>
          </p:cNvSpPr>
          <p:nvPr>
            <p:ph type="ctrTitle"/>
          </p:nvPr>
        </p:nvSpPr>
        <p:spPr>
          <a:xfrm>
            <a:off x="827584" y="3068960"/>
            <a:ext cx="7772400" cy="838200"/>
          </a:xfrm>
        </p:spPr>
        <p:txBody>
          <a:bodyPr/>
          <a:lstStyle/>
          <a:p>
            <a:r>
              <a:rPr lang="en-US" dirty="0"/>
              <a:t>Activity 4:</a:t>
            </a:r>
            <a:br>
              <a:rPr lang="en-US" dirty="0"/>
            </a:br>
            <a:r>
              <a:rPr lang="en-US" dirty="0"/>
              <a:t>Capacity constraints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7384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6127209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fld id="{D1187684-BD60-4BAA-A4BC-507AEC80A23A}" type="slidenum">
              <a:rPr lang="en-US" altLang="en-US" sz="1000">
                <a:solidFill>
                  <a:srgbClr val="000000"/>
                </a:solidFill>
              </a:rPr>
              <a:pPr/>
              <a:t>44</a:t>
            </a:fld>
            <a:endParaRPr lang="en-US" altLang="en-US" sz="10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84996" name="Picture 8" descr="thrtopsele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200" y="1484784"/>
            <a:ext cx="7156450" cy="343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0195" name="Rectangle 3"/>
          <p:cNvSpPr>
            <a:spLocks noGrp="1" noChangeArrowheads="1"/>
          </p:cNvSpPr>
          <p:nvPr>
            <p:ph type="title"/>
          </p:nvPr>
        </p:nvSpPr>
        <p:spPr>
          <a:xfrm>
            <a:off x="-180528" y="78904"/>
            <a:ext cx="8547422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dirty="0"/>
              <a:t>FCR definition</a:t>
            </a:r>
          </a:p>
        </p:txBody>
      </p:sp>
      <p:sp>
        <p:nvSpPr>
          <p:cNvPr id="84998" name="Text Box 4"/>
          <p:cNvSpPr txBox="1">
            <a:spLocks noChangeArrowheads="1"/>
          </p:cNvSpPr>
          <p:nvPr/>
        </p:nvSpPr>
        <p:spPr bwMode="auto">
          <a:xfrm>
            <a:off x="811981" y="3034630"/>
            <a:ext cx="325596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hangingPunct="1"/>
            <a:r>
              <a:rPr lang="it-IT" altLang="en-US" sz="1600" dirty="0">
                <a:solidFill>
                  <a:srgbClr val="800000"/>
                </a:solidFill>
                <a:latin typeface="+mj-lt"/>
              </a:rPr>
              <a:t>step 1 –  select the </a:t>
            </a:r>
          </a:p>
          <a:p>
            <a:pPr algn="ctr" eaLnBrk="1" hangingPunct="1"/>
            <a:r>
              <a:rPr lang="it-IT" altLang="en-US" sz="1600" dirty="0">
                <a:solidFill>
                  <a:srgbClr val="800000"/>
                </a:solidFill>
                <a:latin typeface="+mj-lt"/>
              </a:rPr>
              <a:t>components</a:t>
            </a:r>
          </a:p>
          <a:p>
            <a:pPr algn="ctr" eaLnBrk="1" hangingPunct="1"/>
            <a:r>
              <a:rPr lang="it-IT" altLang="en-US" sz="1600" dirty="0">
                <a:solidFill>
                  <a:srgbClr val="800000"/>
                </a:solidFill>
                <a:latin typeface="+mj-lt"/>
              </a:rPr>
              <a:t>of the FCR</a:t>
            </a:r>
          </a:p>
        </p:txBody>
      </p:sp>
      <p:sp>
        <p:nvSpPr>
          <p:cNvPr id="520201" name="Freeform 9" descr="Griglia tratteggiata"/>
          <p:cNvSpPr>
            <a:spLocks/>
          </p:cNvSpPr>
          <p:nvPr/>
        </p:nvSpPr>
        <p:spPr bwMode="auto">
          <a:xfrm>
            <a:off x="3632200" y="3209255"/>
            <a:ext cx="215900" cy="266700"/>
          </a:xfrm>
          <a:custGeom>
            <a:avLst/>
            <a:gdLst>
              <a:gd name="T0" fmla="*/ 0 w 136"/>
              <a:gd name="T1" fmla="*/ 0 h 168"/>
              <a:gd name="T2" fmla="*/ 72 w 136"/>
              <a:gd name="T3" fmla="*/ 56 h 168"/>
              <a:gd name="T4" fmla="*/ 136 w 136"/>
              <a:gd name="T5" fmla="*/ 168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6" h="168">
                <a:moveTo>
                  <a:pt x="0" y="0"/>
                </a:moveTo>
                <a:cubicBezTo>
                  <a:pt x="24" y="14"/>
                  <a:pt x="49" y="28"/>
                  <a:pt x="72" y="56"/>
                </a:cubicBezTo>
                <a:cubicBezTo>
                  <a:pt x="95" y="84"/>
                  <a:pt x="115" y="126"/>
                  <a:pt x="136" y="168"/>
                </a:cubicBezTo>
              </a:path>
            </a:pathLst>
          </a:custGeom>
          <a:noFill/>
          <a:ln w="28575" cap="flat" cmpd="sng">
            <a:solidFill>
              <a:srgbClr val="800000"/>
            </a:solidFill>
            <a:prstDash val="sysDot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latinLnBrk="0">
              <a:defRPr/>
            </a:pPr>
            <a:endParaRPr kumimoji="0" lang="en-GB" sz="2800" b="1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  <p:sp>
        <p:nvSpPr>
          <p:cNvPr id="520203" name="Freeform 11" descr="Griglia tratteggiata"/>
          <p:cNvSpPr>
            <a:spLocks/>
          </p:cNvSpPr>
          <p:nvPr/>
        </p:nvSpPr>
        <p:spPr bwMode="auto">
          <a:xfrm>
            <a:off x="3619500" y="3196555"/>
            <a:ext cx="1612900" cy="254000"/>
          </a:xfrm>
          <a:custGeom>
            <a:avLst/>
            <a:gdLst>
              <a:gd name="T0" fmla="*/ 0 w 1016"/>
              <a:gd name="T1" fmla="*/ 0 h 160"/>
              <a:gd name="T2" fmla="*/ 632 w 1016"/>
              <a:gd name="T3" fmla="*/ 48 h 160"/>
              <a:gd name="T4" fmla="*/ 1016 w 1016"/>
              <a:gd name="T5" fmla="*/ 16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16" h="160">
                <a:moveTo>
                  <a:pt x="0" y="0"/>
                </a:moveTo>
                <a:cubicBezTo>
                  <a:pt x="231" y="10"/>
                  <a:pt x="463" y="21"/>
                  <a:pt x="632" y="48"/>
                </a:cubicBezTo>
                <a:cubicBezTo>
                  <a:pt x="801" y="75"/>
                  <a:pt x="908" y="117"/>
                  <a:pt x="1016" y="160"/>
                </a:cubicBezTo>
              </a:path>
            </a:pathLst>
          </a:custGeom>
          <a:noFill/>
          <a:ln w="28575" cap="flat" cmpd="sng">
            <a:solidFill>
              <a:srgbClr val="800000"/>
            </a:solidFill>
            <a:prstDash val="sysDot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latinLnBrk="0">
              <a:defRPr/>
            </a:pPr>
            <a:endParaRPr kumimoji="0" lang="en-GB" sz="2800" b="1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  <p:sp>
        <p:nvSpPr>
          <p:cNvPr id="85001" name="Text Box 12"/>
          <p:cNvSpPr txBox="1">
            <a:spLocks noChangeArrowheads="1"/>
          </p:cNvSpPr>
          <p:nvPr/>
        </p:nvSpPr>
        <p:spPr bwMode="auto">
          <a:xfrm>
            <a:off x="6297613" y="3061618"/>
            <a:ext cx="215106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hangingPunct="1"/>
            <a:r>
              <a:rPr lang="it-IT" altLang="en-US" sz="1600">
                <a:solidFill>
                  <a:srgbClr val="800000"/>
                </a:solidFill>
                <a:latin typeface="+mj-lt"/>
              </a:rPr>
              <a:t>step 2 – set the FCR</a:t>
            </a:r>
          </a:p>
        </p:txBody>
      </p:sp>
      <p:sp>
        <p:nvSpPr>
          <p:cNvPr id="520205" name="Freeform 13" descr="Griglia tratteggiata"/>
          <p:cNvSpPr>
            <a:spLocks/>
          </p:cNvSpPr>
          <p:nvPr/>
        </p:nvSpPr>
        <p:spPr bwMode="auto">
          <a:xfrm>
            <a:off x="4775200" y="2853655"/>
            <a:ext cx="1612900" cy="438150"/>
          </a:xfrm>
          <a:custGeom>
            <a:avLst/>
            <a:gdLst>
              <a:gd name="T0" fmla="*/ 1016 w 1016"/>
              <a:gd name="T1" fmla="*/ 216 h 276"/>
              <a:gd name="T2" fmla="*/ 648 w 1016"/>
              <a:gd name="T3" fmla="*/ 240 h 276"/>
              <a:gd name="T4" fmla="*/ 0 w 1016"/>
              <a:gd name="T5" fmla="*/ 0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16" h="276">
                <a:moveTo>
                  <a:pt x="1016" y="216"/>
                </a:moveTo>
                <a:cubicBezTo>
                  <a:pt x="916" y="246"/>
                  <a:pt x="817" y="276"/>
                  <a:pt x="648" y="240"/>
                </a:cubicBezTo>
                <a:cubicBezTo>
                  <a:pt x="479" y="204"/>
                  <a:pt x="239" y="102"/>
                  <a:pt x="0" y="0"/>
                </a:cubicBezTo>
              </a:path>
            </a:pathLst>
          </a:custGeom>
          <a:noFill/>
          <a:ln w="28575" cap="flat" cmpd="sng">
            <a:solidFill>
              <a:srgbClr val="800000"/>
            </a:solidFill>
            <a:prstDash val="sysDot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latinLnBrk="0">
              <a:defRPr/>
            </a:pPr>
            <a:endParaRPr kumimoji="0" lang="en-GB" sz="2800" b="1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  <p:pic>
        <p:nvPicPr>
          <p:cNvPr id="85003" name="Picture 15" descr="thrtopFCR"/>
          <p:cNvPicPr preferRelativeResize="0"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188" y="5152355"/>
            <a:ext cx="6677025" cy="17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5004" name="Text Box 16"/>
          <p:cNvSpPr txBox="1">
            <a:spLocks noChangeArrowheads="1"/>
          </p:cNvSpPr>
          <p:nvPr/>
        </p:nvSpPr>
        <p:spPr bwMode="auto">
          <a:xfrm>
            <a:off x="6142038" y="4777705"/>
            <a:ext cx="300196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hangingPunct="1"/>
            <a:r>
              <a:rPr lang="it-IT" altLang="en-US" sz="1600" dirty="0">
                <a:solidFill>
                  <a:srgbClr val="800000"/>
                </a:solidFill>
                <a:latin typeface="+mj-lt"/>
              </a:rPr>
              <a:t>region with constrained</a:t>
            </a:r>
            <a:br>
              <a:rPr lang="it-IT" altLang="en-US" sz="1600" dirty="0">
                <a:solidFill>
                  <a:srgbClr val="800000"/>
                </a:solidFill>
                <a:latin typeface="+mj-lt"/>
              </a:rPr>
            </a:br>
            <a:r>
              <a:rPr lang="it-IT" altLang="en-US" sz="1600" dirty="0">
                <a:solidFill>
                  <a:srgbClr val="800000"/>
                </a:solidFill>
                <a:latin typeface="+mj-lt"/>
              </a:rPr>
              <a:t>number of customers</a:t>
            </a:r>
          </a:p>
        </p:txBody>
      </p:sp>
      <p:sp>
        <p:nvSpPr>
          <p:cNvPr id="520209" name="Freeform 17" descr="Griglia tratteggiata"/>
          <p:cNvSpPr>
            <a:spLocks/>
          </p:cNvSpPr>
          <p:nvPr/>
        </p:nvSpPr>
        <p:spPr bwMode="auto">
          <a:xfrm>
            <a:off x="5041900" y="5038055"/>
            <a:ext cx="1168400" cy="431800"/>
          </a:xfrm>
          <a:custGeom>
            <a:avLst/>
            <a:gdLst>
              <a:gd name="T0" fmla="*/ 736 w 736"/>
              <a:gd name="T1" fmla="*/ 0 h 272"/>
              <a:gd name="T2" fmla="*/ 256 w 736"/>
              <a:gd name="T3" fmla="*/ 48 h 272"/>
              <a:gd name="T4" fmla="*/ 0 w 736"/>
              <a:gd name="T5" fmla="*/ 272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36" h="272">
                <a:moveTo>
                  <a:pt x="736" y="0"/>
                </a:moveTo>
                <a:cubicBezTo>
                  <a:pt x="557" y="1"/>
                  <a:pt x="379" y="3"/>
                  <a:pt x="256" y="48"/>
                </a:cubicBezTo>
                <a:cubicBezTo>
                  <a:pt x="133" y="93"/>
                  <a:pt x="66" y="182"/>
                  <a:pt x="0" y="272"/>
                </a:cubicBezTo>
              </a:path>
            </a:pathLst>
          </a:custGeom>
          <a:noFill/>
          <a:ln w="19050" cap="flat" cmpd="sng">
            <a:solidFill>
              <a:srgbClr val="800000"/>
            </a:solidFill>
            <a:prstDash val="sysDot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latinLnBrk="0">
              <a:defRPr/>
            </a:pPr>
            <a:endParaRPr kumimoji="0" lang="en-GB" sz="2800" b="1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  <p:sp>
        <p:nvSpPr>
          <p:cNvPr id="520210" name="Rectangle 18"/>
          <p:cNvSpPr>
            <a:spLocks noChangeArrowheads="1"/>
          </p:cNvSpPr>
          <p:nvPr/>
        </p:nvSpPr>
        <p:spPr bwMode="auto">
          <a:xfrm>
            <a:off x="3055938" y="5538118"/>
            <a:ext cx="88900" cy="407987"/>
          </a:xfrm>
          <a:prstGeom prst="rect">
            <a:avLst/>
          </a:prstGeom>
          <a:solidFill>
            <a:srgbClr val="FFCC99"/>
          </a:solidFill>
          <a:ln w="1905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latinLnBrk="0" hangingPunct="1"/>
            <a:endParaRPr kumimoji="0" lang="en-GB" altLang="en-US" sz="2800">
              <a:solidFill>
                <a:srgbClr val="CC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</a:endParaRPr>
          </a:p>
        </p:txBody>
      </p:sp>
      <p:sp>
        <p:nvSpPr>
          <p:cNvPr id="520211" name="Rectangle 19"/>
          <p:cNvSpPr>
            <a:spLocks noChangeArrowheads="1"/>
          </p:cNvSpPr>
          <p:nvPr/>
        </p:nvSpPr>
        <p:spPr bwMode="auto">
          <a:xfrm>
            <a:off x="2698750" y="5542880"/>
            <a:ext cx="88900" cy="404813"/>
          </a:xfrm>
          <a:prstGeom prst="rect">
            <a:avLst/>
          </a:prstGeom>
          <a:solidFill>
            <a:srgbClr val="66FF99"/>
          </a:solidFill>
          <a:ln w="1905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latinLnBrk="0" hangingPunct="1"/>
            <a:endParaRPr kumimoji="0" lang="en-GB" altLang="en-US" sz="2800">
              <a:solidFill>
                <a:srgbClr val="CC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</a:endParaRPr>
          </a:p>
        </p:txBody>
      </p:sp>
      <p:sp>
        <p:nvSpPr>
          <p:cNvPr id="520212" name="Rectangle 20"/>
          <p:cNvSpPr>
            <a:spLocks noChangeArrowheads="1"/>
          </p:cNvSpPr>
          <p:nvPr/>
        </p:nvSpPr>
        <p:spPr bwMode="auto">
          <a:xfrm>
            <a:off x="2786063" y="5542880"/>
            <a:ext cx="88900" cy="404813"/>
          </a:xfrm>
          <a:prstGeom prst="rect">
            <a:avLst/>
          </a:prstGeom>
          <a:solidFill>
            <a:srgbClr val="CC66FF"/>
          </a:solidFill>
          <a:ln w="1905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latinLnBrk="0" hangingPunct="1"/>
            <a:endParaRPr kumimoji="0" lang="en-GB" altLang="en-US" sz="2800">
              <a:solidFill>
                <a:srgbClr val="CC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</a:endParaRPr>
          </a:p>
        </p:txBody>
      </p:sp>
      <p:sp>
        <p:nvSpPr>
          <p:cNvPr id="520213" name="Rectangle 21"/>
          <p:cNvSpPr>
            <a:spLocks noChangeArrowheads="1"/>
          </p:cNvSpPr>
          <p:nvPr/>
        </p:nvSpPr>
        <p:spPr bwMode="auto">
          <a:xfrm>
            <a:off x="2876550" y="5541293"/>
            <a:ext cx="88900" cy="406400"/>
          </a:xfrm>
          <a:prstGeom prst="rect">
            <a:avLst/>
          </a:prstGeom>
          <a:solidFill>
            <a:srgbClr val="6699FF"/>
          </a:solidFill>
          <a:ln w="1905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latinLnBrk="0" hangingPunct="1"/>
            <a:endParaRPr kumimoji="0" lang="en-GB" altLang="en-US" sz="2800">
              <a:solidFill>
                <a:srgbClr val="CC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</a:endParaRPr>
          </a:p>
        </p:txBody>
      </p:sp>
      <p:sp>
        <p:nvSpPr>
          <p:cNvPr id="520214" name="Rectangle 22"/>
          <p:cNvSpPr>
            <a:spLocks noChangeArrowheads="1"/>
          </p:cNvSpPr>
          <p:nvPr/>
        </p:nvSpPr>
        <p:spPr bwMode="auto">
          <a:xfrm>
            <a:off x="2967038" y="5539705"/>
            <a:ext cx="88900" cy="407988"/>
          </a:xfrm>
          <a:prstGeom prst="rect">
            <a:avLst/>
          </a:prstGeom>
          <a:solidFill>
            <a:srgbClr val="FFCC66"/>
          </a:solidFill>
          <a:ln w="1905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latinLnBrk="0" hangingPunct="1"/>
            <a:endParaRPr kumimoji="0" lang="en-GB" altLang="en-US" sz="2800">
              <a:solidFill>
                <a:srgbClr val="CC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</a:endParaRPr>
          </a:p>
        </p:txBody>
      </p:sp>
      <p:sp>
        <p:nvSpPr>
          <p:cNvPr id="520217" name="Freeform 25" descr="Griglia tratteggiata"/>
          <p:cNvSpPr>
            <a:spLocks/>
          </p:cNvSpPr>
          <p:nvPr/>
        </p:nvSpPr>
        <p:spPr bwMode="auto">
          <a:xfrm>
            <a:off x="2771775" y="5944518"/>
            <a:ext cx="371475" cy="411162"/>
          </a:xfrm>
          <a:custGeom>
            <a:avLst/>
            <a:gdLst>
              <a:gd name="T0" fmla="*/ 192 w 192"/>
              <a:gd name="T1" fmla="*/ 0 h 304"/>
              <a:gd name="T2" fmla="*/ 104 w 192"/>
              <a:gd name="T3" fmla="*/ 168 h 304"/>
              <a:gd name="T4" fmla="*/ 56 w 192"/>
              <a:gd name="T5" fmla="*/ 72 h 304"/>
              <a:gd name="T6" fmla="*/ 0 w 192"/>
              <a:gd name="T7" fmla="*/ 304 h 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2" h="304">
                <a:moveTo>
                  <a:pt x="192" y="0"/>
                </a:moveTo>
                <a:lnTo>
                  <a:pt x="104" y="168"/>
                </a:lnTo>
                <a:lnTo>
                  <a:pt x="56" y="72"/>
                </a:lnTo>
                <a:lnTo>
                  <a:pt x="0" y="304"/>
                </a:ln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latinLnBrk="0">
              <a:defRPr/>
            </a:pPr>
            <a:endParaRPr kumimoji="0" lang="en-GB" sz="2800" b="1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  <p:sp>
        <p:nvSpPr>
          <p:cNvPr id="85012" name="Text Box 26"/>
          <p:cNvSpPr txBox="1">
            <a:spLocks noChangeArrowheads="1"/>
          </p:cNvSpPr>
          <p:nvPr/>
        </p:nvSpPr>
        <p:spPr bwMode="auto">
          <a:xfrm>
            <a:off x="2397125" y="6546180"/>
            <a:ext cx="67786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hangingPunct="1"/>
            <a:r>
              <a:rPr lang="it-IT" altLang="en-US" sz="1600">
                <a:solidFill>
                  <a:srgbClr val="800000"/>
                </a:solidFill>
                <a:latin typeface="+mj-lt"/>
              </a:rPr>
              <a:t>drop</a:t>
            </a:r>
          </a:p>
        </p:txBody>
      </p:sp>
      <p:sp>
        <p:nvSpPr>
          <p:cNvPr id="85013" name="Text Box 27"/>
          <p:cNvSpPr txBox="1">
            <a:spLocks noChangeArrowheads="1"/>
          </p:cNvSpPr>
          <p:nvPr/>
        </p:nvSpPr>
        <p:spPr bwMode="auto">
          <a:xfrm>
            <a:off x="2224088" y="5228555"/>
            <a:ext cx="94456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hangingPunct="1"/>
            <a:r>
              <a:rPr lang="it-IT" altLang="en-US" sz="1600">
                <a:solidFill>
                  <a:srgbClr val="800000"/>
                </a:solidFill>
                <a:latin typeface="+mj-lt"/>
              </a:rPr>
              <a:t>queue</a:t>
            </a:r>
          </a:p>
        </p:txBody>
      </p:sp>
      <p:sp>
        <p:nvSpPr>
          <p:cNvPr id="520206" name="AutoShape 14"/>
          <p:cNvSpPr>
            <a:spLocks noChangeArrowheads="1"/>
          </p:cNvSpPr>
          <p:nvPr/>
        </p:nvSpPr>
        <p:spPr bwMode="auto">
          <a:xfrm rot="5400000">
            <a:off x="4330700" y="4504655"/>
            <a:ext cx="711200" cy="6350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bg1"/>
          </a:solidFill>
          <a:ln w="19050" algn="ctr">
            <a:solidFill>
              <a:srgbClr val="800000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 latinLnBrk="0">
              <a:defRPr/>
            </a:pPr>
            <a:endParaRPr kumimoji="0" lang="en-GB" sz="2800" b="1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  <p:sp>
        <p:nvSpPr>
          <p:cNvPr id="520220" name="Freeform 28" descr="Griglia tratteggiata"/>
          <p:cNvSpPr>
            <a:spLocks/>
          </p:cNvSpPr>
          <p:nvPr/>
        </p:nvSpPr>
        <p:spPr bwMode="auto">
          <a:xfrm>
            <a:off x="2552700" y="6220743"/>
            <a:ext cx="423863" cy="338137"/>
          </a:xfrm>
          <a:custGeom>
            <a:avLst/>
            <a:gdLst>
              <a:gd name="T0" fmla="*/ 0 w 267"/>
              <a:gd name="T1" fmla="*/ 0 h 213"/>
              <a:gd name="T2" fmla="*/ 72 w 267"/>
              <a:gd name="T3" fmla="*/ 213 h 213"/>
              <a:gd name="T4" fmla="*/ 201 w 267"/>
              <a:gd name="T5" fmla="*/ 213 h 213"/>
              <a:gd name="T6" fmla="*/ 267 w 267"/>
              <a:gd name="T7" fmla="*/ 3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7" h="213">
                <a:moveTo>
                  <a:pt x="0" y="0"/>
                </a:moveTo>
                <a:lnTo>
                  <a:pt x="72" y="213"/>
                </a:lnTo>
                <a:lnTo>
                  <a:pt x="201" y="213"/>
                </a:lnTo>
                <a:lnTo>
                  <a:pt x="267" y="3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latinLnBrk="0">
              <a:defRPr/>
            </a:pPr>
            <a:endParaRPr kumimoji="0" lang="en-GB" sz="2800" b="1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  <p:sp>
        <p:nvSpPr>
          <p:cNvPr id="520235" name="Rectangle 43"/>
          <p:cNvSpPr>
            <a:spLocks noChangeArrowheads="1"/>
          </p:cNvSpPr>
          <p:nvPr/>
        </p:nvSpPr>
        <p:spPr bwMode="auto">
          <a:xfrm rot="16200000" flipH="1">
            <a:off x="2728912" y="6427118"/>
            <a:ext cx="85725" cy="171450"/>
          </a:xfrm>
          <a:prstGeom prst="rect">
            <a:avLst/>
          </a:prstGeom>
          <a:solidFill>
            <a:srgbClr val="66FF99"/>
          </a:solidFill>
          <a:ln w="1905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latinLnBrk="0" hangingPunct="1"/>
            <a:endParaRPr kumimoji="0" lang="en-GB" altLang="en-US" sz="2800">
              <a:solidFill>
                <a:srgbClr val="CC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</a:endParaRPr>
          </a:p>
        </p:txBody>
      </p:sp>
      <p:sp>
        <p:nvSpPr>
          <p:cNvPr id="520236" name="Rectangle 44"/>
          <p:cNvSpPr>
            <a:spLocks noChangeArrowheads="1"/>
          </p:cNvSpPr>
          <p:nvPr/>
        </p:nvSpPr>
        <p:spPr bwMode="auto">
          <a:xfrm rot="16200000" flipH="1">
            <a:off x="2744787" y="6379493"/>
            <a:ext cx="53975" cy="171450"/>
          </a:xfrm>
          <a:prstGeom prst="rect">
            <a:avLst/>
          </a:prstGeom>
          <a:solidFill>
            <a:srgbClr val="CC66FF"/>
          </a:solidFill>
          <a:ln w="1905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latinLnBrk="0" hangingPunct="1"/>
            <a:endParaRPr kumimoji="0" lang="en-GB" altLang="en-US" sz="2800">
              <a:solidFill>
                <a:srgbClr val="CC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</a:endParaRPr>
          </a:p>
        </p:txBody>
      </p:sp>
      <p:sp>
        <p:nvSpPr>
          <p:cNvPr id="520237" name="Rectangle 45"/>
          <p:cNvSpPr>
            <a:spLocks noChangeArrowheads="1"/>
          </p:cNvSpPr>
          <p:nvPr/>
        </p:nvSpPr>
        <p:spPr bwMode="auto">
          <a:xfrm rot="16200000" flipH="1">
            <a:off x="2744788" y="6315993"/>
            <a:ext cx="58737" cy="173037"/>
          </a:xfrm>
          <a:prstGeom prst="rect">
            <a:avLst/>
          </a:prstGeom>
          <a:solidFill>
            <a:srgbClr val="6699FF"/>
          </a:solidFill>
          <a:ln w="1905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latinLnBrk="0" hangingPunct="1"/>
            <a:endParaRPr kumimoji="0" lang="en-GB" altLang="en-US" sz="2800">
              <a:solidFill>
                <a:srgbClr val="CC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</a:endParaRPr>
          </a:p>
        </p:txBody>
      </p:sp>
      <p:sp>
        <p:nvSpPr>
          <p:cNvPr id="26" name="Content Placeholder 19"/>
          <p:cNvSpPr>
            <a:spLocks noGrp="1"/>
          </p:cNvSpPr>
          <p:nvPr>
            <p:ph idx="1"/>
          </p:nvPr>
        </p:nvSpPr>
        <p:spPr>
          <a:xfrm>
            <a:off x="304800" y="836712"/>
            <a:ext cx="8382000" cy="5059363"/>
          </a:xfrm>
        </p:spPr>
        <p:txBody>
          <a:bodyPr/>
          <a:lstStyle/>
          <a:p>
            <a:pPr>
              <a:spcBef>
                <a:spcPct val="30000"/>
              </a:spcBef>
              <a:buClr>
                <a:srgbClr val="800000"/>
              </a:buClr>
              <a:buFont typeface="Arial" panose="020B0604020202020204" pitchFamily="34" charset="0"/>
              <a:buChar char="•"/>
              <a:defRPr/>
            </a:pPr>
            <a:r>
              <a:rPr lang="it-IT" altLang="en-US" dirty="0"/>
              <a:t>Thread limits via </a:t>
            </a:r>
            <a:r>
              <a:rPr lang="it-IT" altLang="en-US" i="1" dirty="0"/>
              <a:t>finite capacity regions</a:t>
            </a:r>
            <a:r>
              <a:rPr lang="it-IT" altLang="en-US" dirty="0"/>
              <a:t> (FCRs)</a:t>
            </a:r>
          </a:p>
          <a:p>
            <a:pPr marL="0" indent="0">
              <a:spcBef>
                <a:spcPct val="30000"/>
              </a:spcBef>
              <a:buClr>
                <a:srgbClr val="800000"/>
              </a:buClr>
              <a:buNone/>
              <a:defRPr/>
            </a:pPr>
            <a:endParaRPr lang="it-IT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0B7D6490-7386-4D9A-90F5-6714FADAF4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4529" y="145550"/>
            <a:ext cx="5133975" cy="533400"/>
          </a:xfrm>
          <a:prstGeom prst="rect">
            <a:avLst/>
          </a:prstGeom>
        </p:spPr>
      </p:pic>
      <p:sp>
        <p:nvSpPr>
          <p:cNvPr id="28" name="Oval 27">
            <a:extLst>
              <a:ext uri="{FF2B5EF4-FFF2-40B4-BE49-F238E27FC236}">
                <a16:creationId xmlns:a16="http://schemas.microsoft.com/office/drawing/2014/main" id="{0FFC7950-6634-48C0-9428-1E1397A16EC3}"/>
              </a:ext>
            </a:extLst>
          </p:cNvPr>
          <p:cNvSpPr/>
          <p:nvPr/>
        </p:nvSpPr>
        <p:spPr>
          <a:xfrm>
            <a:off x="7740352" y="412250"/>
            <a:ext cx="360040" cy="2873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046872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19">
            <a:extLst>
              <a:ext uri="{FF2B5EF4-FFF2-40B4-BE49-F238E27FC236}">
                <a16:creationId xmlns:a16="http://schemas.microsoft.com/office/drawing/2014/main" id="{0ED9D71D-1E2D-44DE-AFA8-BA65C76C79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75936" y="836712"/>
            <a:ext cx="9144000" cy="5059363"/>
          </a:xfrm>
        </p:spPr>
        <p:txBody>
          <a:bodyPr/>
          <a:lstStyle/>
          <a:p>
            <a:pPr>
              <a:spcBef>
                <a:spcPct val="30000"/>
              </a:spcBef>
              <a:buClr>
                <a:srgbClr val="800000"/>
              </a:buClr>
              <a:buFont typeface="Arial" panose="020B0604020202020204" pitchFamily="34" charset="0"/>
              <a:buChar char="•"/>
              <a:defRPr/>
            </a:pPr>
            <a:r>
              <a:rPr lang="it-IT" altLang="en-US" dirty="0"/>
              <a:t>Capacity constraints: total, per-class, per-group</a:t>
            </a:r>
          </a:p>
          <a:p>
            <a:pPr>
              <a:spcBef>
                <a:spcPct val="30000"/>
              </a:spcBef>
              <a:buClr>
                <a:srgbClr val="800000"/>
              </a:buClr>
              <a:buFont typeface="Arial" panose="020B0604020202020204" pitchFamily="34" charset="0"/>
              <a:buChar char="•"/>
              <a:defRPr/>
            </a:pPr>
            <a:r>
              <a:rPr lang="it-IT" dirty="0"/>
              <a:t>Memory constraints: jobs have sizes and must fit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DB68E2A-D85B-4469-955D-04FE97DDFD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4" y="2133404"/>
            <a:ext cx="9144000" cy="4139821"/>
          </a:xfrm>
          <a:prstGeom prst="rect">
            <a:avLst/>
          </a:prstGeom>
        </p:spPr>
      </p:pic>
      <p:sp>
        <p:nvSpPr>
          <p:cNvPr id="8601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fld id="{4A4506DE-7479-47F4-BB7F-766826ECC187}" type="slidenum">
              <a:rPr lang="en-US" altLang="en-US" sz="1000">
                <a:solidFill>
                  <a:srgbClr val="000000"/>
                </a:solidFill>
              </a:rPr>
              <a:pPr/>
              <a:t>45</a:t>
            </a:fld>
            <a:endParaRPr lang="en-US" altLang="en-US" sz="10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26339" name="Rectangle 3"/>
          <p:cNvSpPr>
            <a:spLocks noGrp="1" noChangeArrowheads="1"/>
          </p:cNvSpPr>
          <p:nvPr>
            <p:ph type="title"/>
          </p:nvPr>
        </p:nvSpPr>
        <p:spPr>
          <a:xfrm>
            <a:off x="-180528" y="88900"/>
            <a:ext cx="695325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FCR parameters</a:t>
            </a:r>
          </a:p>
        </p:txBody>
      </p:sp>
      <p:sp>
        <p:nvSpPr>
          <p:cNvPr id="86022" name="Text Box 14"/>
          <p:cNvSpPr txBox="1">
            <a:spLocks noChangeArrowheads="1"/>
          </p:cNvSpPr>
          <p:nvPr/>
        </p:nvSpPr>
        <p:spPr bwMode="auto">
          <a:xfrm>
            <a:off x="3442246" y="2780928"/>
            <a:ext cx="300196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hangingPunct="1"/>
            <a:r>
              <a:rPr lang="it-IT" altLang="en-US" sz="1600" dirty="0">
                <a:solidFill>
                  <a:srgbClr val="800000"/>
                </a:solidFill>
                <a:latin typeface="+mj-lt"/>
              </a:rPr>
              <a:t>Global job capacity</a:t>
            </a:r>
          </a:p>
        </p:txBody>
      </p:sp>
      <p:sp>
        <p:nvSpPr>
          <p:cNvPr id="526351" name="Freeform 15" descr="Griglia tratteggiata"/>
          <p:cNvSpPr>
            <a:spLocks/>
          </p:cNvSpPr>
          <p:nvPr/>
        </p:nvSpPr>
        <p:spPr bwMode="auto">
          <a:xfrm flipV="1">
            <a:off x="5364088" y="3119482"/>
            <a:ext cx="2141612" cy="191398"/>
          </a:xfrm>
          <a:custGeom>
            <a:avLst/>
            <a:gdLst>
              <a:gd name="T0" fmla="*/ 0 w 1496"/>
              <a:gd name="T1" fmla="*/ 88 h 88"/>
              <a:gd name="T2" fmla="*/ 664 w 1496"/>
              <a:gd name="T3" fmla="*/ 16 h 88"/>
              <a:gd name="T4" fmla="*/ 1496 w 1496"/>
              <a:gd name="T5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96" h="88">
                <a:moveTo>
                  <a:pt x="0" y="88"/>
                </a:moveTo>
                <a:cubicBezTo>
                  <a:pt x="207" y="59"/>
                  <a:pt x="415" y="31"/>
                  <a:pt x="664" y="16"/>
                </a:cubicBezTo>
                <a:cubicBezTo>
                  <a:pt x="913" y="1"/>
                  <a:pt x="1204" y="0"/>
                  <a:pt x="1496" y="0"/>
                </a:cubicBezTo>
              </a:path>
            </a:pathLst>
          </a:custGeom>
          <a:noFill/>
          <a:ln w="19050" cap="flat" cmpd="sng">
            <a:solidFill>
              <a:srgbClr val="800000"/>
            </a:solidFill>
            <a:prstDash val="sysDot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latinLnBrk="0">
              <a:defRPr/>
            </a:pPr>
            <a:endParaRPr kumimoji="0" lang="en-GB" sz="2800" b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  <p:sp>
        <p:nvSpPr>
          <p:cNvPr id="86024" name="Text Box 16"/>
          <p:cNvSpPr txBox="1">
            <a:spLocks noChangeArrowheads="1"/>
          </p:cNvSpPr>
          <p:nvPr/>
        </p:nvSpPr>
        <p:spPr bwMode="auto">
          <a:xfrm>
            <a:off x="323528" y="6309320"/>
            <a:ext cx="300196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hangingPunct="1"/>
            <a:r>
              <a:rPr lang="it-IT" altLang="en-US" sz="1600" dirty="0">
                <a:solidFill>
                  <a:srgbClr val="800000"/>
                </a:solidFill>
                <a:latin typeface="+mj-lt"/>
              </a:rPr>
              <a:t>max number of requests </a:t>
            </a:r>
            <a:br>
              <a:rPr lang="it-IT" altLang="en-US" sz="1600" dirty="0">
                <a:solidFill>
                  <a:srgbClr val="800000"/>
                </a:solidFill>
                <a:latin typeface="+mj-lt"/>
              </a:rPr>
            </a:br>
            <a:r>
              <a:rPr lang="it-IT" altLang="en-US" sz="1600" dirty="0">
                <a:solidFill>
                  <a:srgbClr val="800000"/>
                </a:solidFill>
                <a:latin typeface="+mj-lt"/>
              </a:rPr>
              <a:t>per class in the FCR</a:t>
            </a:r>
          </a:p>
        </p:txBody>
      </p:sp>
      <p:sp>
        <p:nvSpPr>
          <p:cNvPr id="526353" name="Freeform 17" descr="Griglia tratteggiata"/>
          <p:cNvSpPr>
            <a:spLocks/>
          </p:cNvSpPr>
          <p:nvPr/>
        </p:nvSpPr>
        <p:spPr bwMode="auto">
          <a:xfrm>
            <a:off x="1475656" y="5779835"/>
            <a:ext cx="1905000" cy="596900"/>
          </a:xfrm>
          <a:custGeom>
            <a:avLst/>
            <a:gdLst>
              <a:gd name="T0" fmla="*/ 0 w 1200"/>
              <a:gd name="T1" fmla="*/ 376 h 376"/>
              <a:gd name="T2" fmla="*/ 984 w 1200"/>
              <a:gd name="T3" fmla="*/ 240 h 376"/>
              <a:gd name="T4" fmla="*/ 1200 w 1200"/>
              <a:gd name="T5" fmla="*/ 0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00" h="376">
                <a:moveTo>
                  <a:pt x="0" y="376"/>
                </a:moveTo>
                <a:cubicBezTo>
                  <a:pt x="392" y="339"/>
                  <a:pt x="784" y="303"/>
                  <a:pt x="984" y="240"/>
                </a:cubicBezTo>
                <a:cubicBezTo>
                  <a:pt x="1184" y="177"/>
                  <a:pt x="1192" y="88"/>
                  <a:pt x="1200" y="0"/>
                </a:cubicBezTo>
              </a:path>
            </a:pathLst>
          </a:custGeom>
          <a:noFill/>
          <a:ln w="19050" cap="flat" cmpd="sng">
            <a:solidFill>
              <a:srgbClr val="800000"/>
            </a:solidFill>
            <a:prstDash val="sysDot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latinLnBrk="0">
              <a:defRPr/>
            </a:pPr>
            <a:endParaRPr kumimoji="0" lang="en-GB" sz="2800" b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  <p:sp>
        <p:nvSpPr>
          <p:cNvPr id="86026" name="Text Box 18"/>
          <p:cNvSpPr txBox="1">
            <a:spLocks noChangeArrowheads="1"/>
          </p:cNvSpPr>
          <p:nvPr/>
        </p:nvSpPr>
        <p:spPr bwMode="auto">
          <a:xfrm>
            <a:off x="4965700" y="6300609"/>
            <a:ext cx="371157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hangingPunct="1"/>
            <a:r>
              <a:rPr lang="it-IT" altLang="en-US" sz="1600" dirty="0">
                <a:solidFill>
                  <a:srgbClr val="800000"/>
                </a:solidFill>
                <a:latin typeface="+mj-lt"/>
              </a:rPr>
              <a:t>drop the requests when the region</a:t>
            </a:r>
            <a:br>
              <a:rPr lang="it-IT" altLang="en-US" sz="1600" dirty="0">
                <a:solidFill>
                  <a:srgbClr val="800000"/>
                </a:solidFill>
                <a:latin typeface="+mj-lt"/>
              </a:rPr>
            </a:br>
            <a:r>
              <a:rPr lang="it-IT" altLang="en-US" sz="1600" dirty="0">
                <a:solidFill>
                  <a:srgbClr val="800000"/>
                </a:solidFill>
                <a:latin typeface="+mj-lt"/>
              </a:rPr>
              <a:t>capacity is saturated</a:t>
            </a:r>
          </a:p>
        </p:txBody>
      </p:sp>
      <p:sp>
        <p:nvSpPr>
          <p:cNvPr id="18" name="Freeform 17" descr="Griglia tratteggiata">
            <a:extLst>
              <a:ext uri="{FF2B5EF4-FFF2-40B4-BE49-F238E27FC236}">
                <a16:creationId xmlns:a16="http://schemas.microsoft.com/office/drawing/2014/main" id="{657419AB-BDC1-44AD-B473-F26B9EA92D89}"/>
              </a:ext>
            </a:extLst>
          </p:cNvPr>
          <p:cNvSpPr>
            <a:spLocks/>
          </p:cNvSpPr>
          <p:nvPr/>
        </p:nvSpPr>
        <p:spPr bwMode="auto">
          <a:xfrm flipH="1">
            <a:off x="6588224" y="5607264"/>
            <a:ext cx="104592" cy="596900"/>
          </a:xfrm>
          <a:custGeom>
            <a:avLst/>
            <a:gdLst>
              <a:gd name="T0" fmla="*/ 0 w 1200"/>
              <a:gd name="T1" fmla="*/ 376 h 376"/>
              <a:gd name="T2" fmla="*/ 984 w 1200"/>
              <a:gd name="T3" fmla="*/ 240 h 376"/>
              <a:gd name="T4" fmla="*/ 1200 w 1200"/>
              <a:gd name="T5" fmla="*/ 0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00" h="376">
                <a:moveTo>
                  <a:pt x="0" y="376"/>
                </a:moveTo>
                <a:cubicBezTo>
                  <a:pt x="392" y="339"/>
                  <a:pt x="784" y="303"/>
                  <a:pt x="984" y="240"/>
                </a:cubicBezTo>
                <a:cubicBezTo>
                  <a:pt x="1184" y="177"/>
                  <a:pt x="1192" y="88"/>
                  <a:pt x="1200" y="0"/>
                </a:cubicBezTo>
              </a:path>
            </a:pathLst>
          </a:custGeom>
          <a:noFill/>
          <a:ln w="19050" cap="flat" cmpd="sng">
            <a:solidFill>
              <a:srgbClr val="800000"/>
            </a:solidFill>
            <a:prstDash val="sysDot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latinLnBrk="0">
              <a:defRPr/>
            </a:pPr>
            <a:endParaRPr kumimoji="0" lang="en-GB" sz="2800" b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  <p:sp>
        <p:nvSpPr>
          <p:cNvPr id="19" name="Text Box 18">
            <a:extLst>
              <a:ext uri="{FF2B5EF4-FFF2-40B4-BE49-F238E27FC236}">
                <a16:creationId xmlns:a16="http://schemas.microsoft.com/office/drawing/2014/main" id="{8624A9F0-B409-44D6-B5CF-450499867D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8937" y="4530606"/>
            <a:ext cx="371157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hangingPunct="1"/>
            <a:r>
              <a:rPr lang="it-IT" altLang="en-US" sz="1600" dirty="0">
                <a:solidFill>
                  <a:srgbClr val="800000"/>
                </a:solidFill>
                <a:latin typeface="+mj-lt"/>
              </a:rPr>
              <a:t>Job Size</a:t>
            </a:r>
          </a:p>
        </p:txBody>
      </p:sp>
      <p:sp>
        <p:nvSpPr>
          <p:cNvPr id="20" name="Freeform 17" descr="Griglia tratteggiata">
            <a:extLst>
              <a:ext uri="{FF2B5EF4-FFF2-40B4-BE49-F238E27FC236}">
                <a16:creationId xmlns:a16="http://schemas.microsoft.com/office/drawing/2014/main" id="{6FE14B57-A297-4D56-A11C-03E184FCE2FA}"/>
              </a:ext>
            </a:extLst>
          </p:cNvPr>
          <p:cNvSpPr>
            <a:spLocks/>
          </p:cNvSpPr>
          <p:nvPr/>
        </p:nvSpPr>
        <p:spPr bwMode="auto">
          <a:xfrm rot="8101668" flipH="1">
            <a:off x="8007995" y="4674794"/>
            <a:ext cx="104592" cy="596900"/>
          </a:xfrm>
          <a:custGeom>
            <a:avLst/>
            <a:gdLst>
              <a:gd name="T0" fmla="*/ 0 w 1200"/>
              <a:gd name="T1" fmla="*/ 376 h 376"/>
              <a:gd name="T2" fmla="*/ 984 w 1200"/>
              <a:gd name="T3" fmla="*/ 240 h 376"/>
              <a:gd name="T4" fmla="*/ 1200 w 1200"/>
              <a:gd name="T5" fmla="*/ 0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00" h="376">
                <a:moveTo>
                  <a:pt x="0" y="376"/>
                </a:moveTo>
                <a:cubicBezTo>
                  <a:pt x="392" y="339"/>
                  <a:pt x="784" y="303"/>
                  <a:pt x="984" y="240"/>
                </a:cubicBezTo>
                <a:cubicBezTo>
                  <a:pt x="1184" y="177"/>
                  <a:pt x="1192" y="88"/>
                  <a:pt x="1200" y="0"/>
                </a:cubicBezTo>
              </a:path>
            </a:pathLst>
          </a:custGeom>
          <a:noFill/>
          <a:ln w="19050" cap="flat" cmpd="sng">
            <a:solidFill>
              <a:srgbClr val="800000"/>
            </a:solidFill>
            <a:prstDash val="sysDot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latinLnBrk="0">
              <a:defRPr/>
            </a:pPr>
            <a:endParaRPr kumimoji="0" lang="en-GB" sz="2800" b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  <p:sp>
        <p:nvSpPr>
          <p:cNvPr id="21" name="Text Box 18">
            <a:extLst>
              <a:ext uri="{FF2B5EF4-FFF2-40B4-BE49-F238E27FC236}">
                <a16:creationId xmlns:a16="http://schemas.microsoft.com/office/drawing/2014/main" id="{2BEEFAA5-89EC-4672-A26F-1833501F21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9752" y="4509120"/>
            <a:ext cx="371157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hangingPunct="1"/>
            <a:r>
              <a:rPr lang="it-IT" altLang="en-US" sz="1600" dirty="0">
                <a:solidFill>
                  <a:srgbClr val="800000"/>
                </a:solidFill>
                <a:latin typeface="+mj-lt"/>
              </a:rPr>
              <a:t>Memory Capacity</a:t>
            </a:r>
          </a:p>
        </p:txBody>
      </p:sp>
      <p:sp>
        <p:nvSpPr>
          <p:cNvPr id="22" name="Text Box 14">
            <a:extLst>
              <a:ext uri="{FF2B5EF4-FFF2-40B4-BE49-F238E27FC236}">
                <a16:creationId xmlns:a16="http://schemas.microsoft.com/office/drawing/2014/main" id="{13026648-B68D-4A21-ADE2-A13AE0EB5A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9872" y="3450486"/>
            <a:ext cx="300196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hangingPunct="1"/>
            <a:r>
              <a:rPr lang="it-IT" altLang="en-US" sz="1600" dirty="0">
                <a:solidFill>
                  <a:srgbClr val="800000"/>
                </a:solidFill>
                <a:latin typeface="+mj-lt"/>
              </a:rPr>
              <a:t>Global memory capacity</a:t>
            </a:r>
          </a:p>
        </p:txBody>
      </p:sp>
      <p:sp>
        <p:nvSpPr>
          <p:cNvPr id="23" name="Freeform 15" descr="Griglia tratteggiata">
            <a:extLst>
              <a:ext uri="{FF2B5EF4-FFF2-40B4-BE49-F238E27FC236}">
                <a16:creationId xmlns:a16="http://schemas.microsoft.com/office/drawing/2014/main" id="{E70E1304-E28C-44B7-8B31-2C720C3D19DD}"/>
              </a:ext>
            </a:extLst>
          </p:cNvPr>
          <p:cNvSpPr>
            <a:spLocks/>
          </p:cNvSpPr>
          <p:nvPr/>
        </p:nvSpPr>
        <p:spPr bwMode="auto">
          <a:xfrm>
            <a:off x="6434894" y="3690385"/>
            <a:ext cx="1070806" cy="48425"/>
          </a:xfrm>
          <a:custGeom>
            <a:avLst/>
            <a:gdLst>
              <a:gd name="T0" fmla="*/ 0 w 1496"/>
              <a:gd name="T1" fmla="*/ 88 h 88"/>
              <a:gd name="T2" fmla="*/ 664 w 1496"/>
              <a:gd name="T3" fmla="*/ 16 h 88"/>
              <a:gd name="T4" fmla="*/ 1496 w 1496"/>
              <a:gd name="T5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96" h="88">
                <a:moveTo>
                  <a:pt x="0" y="88"/>
                </a:moveTo>
                <a:cubicBezTo>
                  <a:pt x="207" y="59"/>
                  <a:pt x="415" y="31"/>
                  <a:pt x="664" y="16"/>
                </a:cubicBezTo>
                <a:cubicBezTo>
                  <a:pt x="913" y="1"/>
                  <a:pt x="1204" y="0"/>
                  <a:pt x="1496" y="0"/>
                </a:cubicBezTo>
              </a:path>
            </a:pathLst>
          </a:custGeom>
          <a:noFill/>
          <a:ln w="19050" cap="flat" cmpd="sng">
            <a:solidFill>
              <a:srgbClr val="800000"/>
            </a:solidFill>
            <a:prstDash val="sysDot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latinLnBrk="0">
              <a:defRPr/>
            </a:pPr>
            <a:endParaRPr kumimoji="0" lang="en-GB" sz="2800" b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  <p:sp>
        <p:nvSpPr>
          <p:cNvPr id="25" name="Freeform 17" descr="Griglia tratteggiata">
            <a:extLst>
              <a:ext uri="{FF2B5EF4-FFF2-40B4-BE49-F238E27FC236}">
                <a16:creationId xmlns:a16="http://schemas.microsoft.com/office/drawing/2014/main" id="{85CBDA5A-7A76-43C6-A432-C5068DACA3F5}"/>
              </a:ext>
            </a:extLst>
          </p:cNvPr>
          <p:cNvSpPr>
            <a:spLocks/>
          </p:cNvSpPr>
          <p:nvPr/>
        </p:nvSpPr>
        <p:spPr bwMode="auto">
          <a:xfrm rot="8101668" flipH="1">
            <a:off x="4623619" y="4746802"/>
            <a:ext cx="104592" cy="596900"/>
          </a:xfrm>
          <a:custGeom>
            <a:avLst/>
            <a:gdLst>
              <a:gd name="T0" fmla="*/ 0 w 1200"/>
              <a:gd name="T1" fmla="*/ 376 h 376"/>
              <a:gd name="T2" fmla="*/ 984 w 1200"/>
              <a:gd name="T3" fmla="*/ 240 h 376"/>
              <a:gd name="T4" fmla="*/ 1200 w 1200"/>
              <a:gd name="T5" fmla="*/ 0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00" h="376">
                <a:moveTo>
                  <a:pt x="0" y="376"/>
                </a:moveTo>
                <a:cubicBezTo>
                  <a:pt x="392" y="339"/>
                  <a:pt x="784" y="303"/>
                  <a:pt x="984" y="240"/>
                </a:cubicBezTo>
                <a:cubicBezTo>
                  <a:pt x="1184" y="177"/>
                  <a:pt x="1192" y="88"/>
                  <a:pt x="1200" y="0"/>
                </a:cubicBezTo>
              </a:path>
            </a:pathLst>
          </a:custGeom>
          <a:noFill/>
          <a:ln w="19050" cap="flat" cmpd="sng">
            <a:solidFill>
              <a:srgbClr val="800000"/>
            </a:solidFill>
            <a:prstDash val="sysDot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latinLnBrk="0">
              <a:defRPr/>
            </a:pPr>
            <a:endParaRPr kumimoji="0" lang="en-GB" sz="2800" b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8235949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19">
            <a:extLst>
              <a:ext uri="{FF2B5EF4-FFF2-40B4-BE49-F238E27FC236}">
                <a16:creationId xmlns:a16="http://schemas.microsoft.com/office/drawing/2014/main" id="{0ED9D71D-1E2D-44DE-AFA8-BA65C76C79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75936" y="836712"/>
            <a:ext cx="9219936" cy="5059363"/>
          </a:xfrm>
        </p:spPr>
        <p:txBody>
          <a:bodyPr/>
          <a:lstStyle/>
          <a:p>
            <a:pPr>
              <a:spcBef>
                <a:spcPct val="30000"/>
              </a:spcBef>
              <a:buClr>
                <a:srgbClr val="800000"/>
              </a:buClr>
              <a:buFont typeface="Arial" panose="020B0604020202020204" pitchFamily="34" charset="0"/>
              <a:buChar char="•"/>
              <a:defRPr/>
            </a:pPr>
            <a:r>
              <a:rPr lang="it-IT" altLang="en-US" dirty="0"/>
              <a:t>Group-specific constraints (</a:t>
            </a:r>
            <a:r>
              <a:rPr lang="it-IT" altLang="en-US" i="1" dirty="0"/>
              <a:t>i.e.</a:t>
            </a:r>
            <a:r>
              <a:rPr lang="it-IT" altLang="en-US" dirty="0"/>
              <a:t>, for subset of classes)</a:t>
            </a:r>
          </a:p>
          <a:p>
            <a:pPr>
              <a:spcBef>
                <a:spcPct val="30000"/>
              </a:spcBef>
              <a:buClr>
                <a:srgbClr val="800000"/>
              </a:buClr>
              <a:buFont typeface="Arial" panose="020B0604020202020204" pitchFamily="34" charset="0"/>
              <a:buChar char="•"/>
              <a:defRPr/>
            </a:pPr>
            <a:endParaRPr lang="it-IT" dirty="0"/>
          </a:p>
          <a:p>
            <a:pPr>
              <a:spcBef>
                <a:spcPct val="30000"/>
              </a:spcBef>
              <a:buClr>
                <a:srgbClr val="800000"/>
              </a:buClr>
              <a:buFont typeface="Arial" panose="020B0604020202020204" pitchFamily="34" charset="0"/>
              <a:buChar char="•"/>
              <a:defRPr/>
            </a:pPr>
            <a:endParaRPr lang="it-IT" dirty="0"/>
          </a:p>
          <a:p>
            <a:pPr>
              <a:spcBef>
                <a:spcPct val="30000"/>
              </a:spcBef>
              <a:buClr>
                <a:srgbClr val="800000"/>
              </a:buClr>
              <a:buFont typeface="Arial" panose="020B0604020202020204" pitchFamily="34" charset="0"/>
              <a:buChar char="•"/>
              <a:defRPr/>
            </a:pPr>
            <a:endParaRPr lang="it-IT" dirty="0"/>
          </a:p>
          <a:p>
            <a:pPr>
              <a:spcBef>
                <a:spcPct val="30000"/>
              </a:spcBef>
              <a:buClr>
                <a:srgbClr val="800000"/>
              </a:buClr>
              <a:buFont typeface="Arial" panose="020B0604020202020204" pitchFamily="34" charset="0"/>
              <a:buChar char="•"/>
              <a:defRPr/>
            </a:pPr>
            <a:endParaRPr lang="it-IT" dirty="0"/>
          </a:p>
          <a:p>
            <a:pPr>
              <a:spcBef>
                <a:spcPct val="30000"/>
              </a:spcBef>
              <a:buClr>
                <a:srgbClr val="800000"/>
              </a:buClr>
              <a:buFont typeface="Arial" panose="020B0604020202020204" pitchFamily="34" charset="0"/>
              <a:buChar char="•"/>
              <a:defRPr/>
            </a:pPr>
            <a:r>
              <a:rPr lang="it-IT" dirty="0"/>
              <a:t>Dedicated performance indices</a:t>
            </a:r>
          </a:p>
        </p:txBody>
      </p:sp>
      <p:sp>
        <p:nvSpPr>
          <p:cNvPr id="526339" name="Rectangle 3"/>
          <p:cNvSpPr>
            <a:spLocks noGrp="1" noChangeArrowheads="1"/>
          </p:cNvSpPr>
          <p:nvPr>
            <p:ph type="title"/>
          </p:nvPr>
        </p:nvSpPr>
        <p:spPr>
          <a:xfrm>
            <a:off x="-180528" y="88900"/>
            <a:ext cx="695325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FCR groups and indices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09B9AB-8F2D-4B5C-951B-FB1FC6756D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599" y="4664918"/>
            <a:ext cx="7743825" cy="20764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1DA09B9-1AC0-40F9-B3F5-CCCAC99F51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8" y="1477715"/>
            <a:ext cx="7119719" cy="2455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0097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908720"/>
            <a:ext cx="8382000" cy="5059363"/>
          </a:xfrm>
        </p:spPr>
        <p:txBody>
          <a:bodyPr/>
          <a:lstStyle/>
          <a:p>
            <a:r>
              <a:rPr lang="en-GB" dirty="0"/>
              <a:t>Places and transitions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 err="1"/>
              <a:t>Queueing</a:t>
            </a:r>
            <a:r>
              <a:rPr lang="en-GB" dirty="0"/>
              <a:t> Petri nets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Support for PN elements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C7FEBF-A170-470C-A369-F0D066FB58E5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6E640AD-4109-44B7-96E8-2038FBD98F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512" y="4365104"/>
            <a:ext cx="4037307" cy="19812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40E9D95-F380-4E2C-93AD-C7FE8140F4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6208" y="4581128"/>
            <a:ext cx="4369954" cy="137045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图片 3">
            <a:extLst>
              <a:ext uri="{FF2B5EF4-FFF2-40B4-BE49-F238E27FC236}">
                <a16:creationId xmlns:a16="http://schemas.microsoft.com/office/drawing/2014/main" id="{48EEB4EC-F169-4EC6-A192-B2C129877A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82" y="1700808"/>
            <a:ext cx="3648075" cy="1476375"/>
          </a:xfrm>
          <a:prstGeom prst="rect">
            <a:avLst/>
          </a:prstGeom>
        </p:spPr>
      </p:pic>
      <p:pic>
        <p:nvPicPr>
          <p:cNvPr id="9" name="图片 4">
            <a:extLst>
              <a:ext uri="{FF2B5EF4-FFF2-40B4-BE49-F238E27FC236}">
                <a16:creationId xmlns:a16="http://schemas.microsoft.com/office/drawing/2014/main" id="{FCA6962F-3819-4D1E-BF87-7C885639B3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8242" y="1700808"/>
            <a:ext cx="3648075" cy="1476375"/>
          </a:xfrm>
          <a:prstGeom prst="rect">
            <a:avLst/>
          </a:prstGeom>
        </p:spPr>
      </p:pic>
      <p:sp>
        <p:nvSpPr>
          <p:cNvPr id="10" name="右箭头 5">
            <a:extLst>
              <a:ext uri="{FF2B5EF4-FFF2-40B4-BE49-F238E27FC236}">
                <a16:creationId xmlns:a16="http://schemas.microsoft.com/office/drawing/2014/main" id="{E7143D28-D08C-46B5-8888-3E2FD4BA1D80}"/>
              </a:ext>
            </a:extLst>
          </p:cNvPr>
          <p:cNvSpPr/>
          <p:nvPr/>
        </p:nvSpPr>
        <p:spPr>
          <a:xfrm>
            <a:off x="4332138" y="2173635"/>
            <a:ext cx="576064" cy="5307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右箭头 5">
            <a:extLst>
              <a:ext uri="{FF2B5EF4-FFF2-40B4-BE49-F238E27FC236}">
                <a16:creationId xmlns:a16="http://schemas.microsoft.com/office/drawing/2014/main" id="{0751A54E-6432-4A30-8CC0-2D9173F80BC9}"/>
              </a:ext>
            </a:extLst>
          </p:cNvPr>
          <p:cNvSpPr/>
          <p:nvPr/>
        </p:nvSpPr>
        <p:spPr>
          <a:xfrm>
            <a:off x="3919736" y="5000997"/>
            <a:ext cx="576064" cy="5307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800996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79C5243-12C1-438E-AF4C-E69BE5A840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908720"/>
            <a:ext cx="8964488" cy="5059363"/>
          </a:xfrm>
        </p:spPr>
        <p:txBody>
          <a:bodyPr/>
          <a:lstStyle/>
          <a:p>
            <a:r>
              <a:rPr lang="en-GB" dirty="0"/>
              <a:t>JMT design paradigm extends to PN elements</a:t>
            </a:r>
          </a:p>
          <a:p>
            <a:r>
              <a:rPr lang="en-GB" dirty="0"/>
              <a:t>Mode: a rule to activate and fire a transition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3884142-4792-4593-9D2F-5944EAB54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PN sections &amp; modes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1A0874-0F33-49C9-A8AA-AB72CAB48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C7FEBF-A170-470C-A369-F0D066FB58E5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  <p:pic>
        <p:nvPicPr>
          <p:cNvPr id="6" name="图片 3">
            <a:extLst>
              <a:ext uri="{FF2B5EF4-FFF2-40B4-BE49-F238E27FC236}">
                <a16:creationId xmlns:a16="http://schemas.microsoft.com/office/drawing/2014/main" id="{D5E2DB01-5EC9-40E6-9A4E-17DCE08264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2268438"/>
            <a:ext cx="4810125" cy="37528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6EC5F61-6695-43FA-B440-CCD8391F4D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0032" y="3984276"/>
            <a:ext cx="4282822" cy="2829100"/>
          </a:xfrm>
          <a:prstGeom prst="rect">
            <a:avLst/>
          </a:prstGeom>
        </p:spPr>
      </p:pic>
      <p:sp>
        <p:nvSpPr>
          <p:cNvPr id="9" name="右箭头 5">
            <a:extLst>
              <a:ext uri="{FF2B5EF4-FFF2-40B4-BE49-F238E27FC236}">
                <a16:creationId xmlns:a16="http://schemas.microsoft.com/office/drawing/2014/main" id="{7E86A503-43D0-45C5-BA6C-66799EF1FAA9}"/>
              </a:ext>
            </a:extLst>
          </p:cNvPr>
          <p:cNvSpPr/>
          <p:nvPr/>
        </p:nvSpPr>
        <p:spPr>
          <a:xfrm>
            <a:off x="4644008" y="4797152"/>
            <a:ext cx="576064" cy="5307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437393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E285E31-A7C8-4F13-9F3B-9D0E64C2EC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Arrival rate: </a:t>
            </a:r>
            <a:r>
              <a:rPr lang="el-GR" dirty="0"/>
              <a:t>λ</a:t>
            </a:r>
            <a:r>
              <a:rPr lang="en-GB" dirty="0"/>
              <a:t>=0.99 job/s</a:t>
            </a:r>
          </a:p>
          <a:p>
            <a:r>
              <a:rPr lang="en-GB" dirty="0"/>
              <a:t>Service rate: µ=1.00 job/s</a:t>
            </a:r>
          </a:p>
          <a:p>
            <a:r>
              <a:rPr lang="en-GB" dirty="0"/>
              <a:t>Goal: restrict max 1 job inside queue</a:t>
            </a:r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FD6780A-D53B-4820-B0D4-07D1E4539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Hand-on activity: FCRs vs QPNs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5AE47E-8AF1-46EC-A81A-C090569A7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C7FEBF-A170-470C-A369-F0D066FB58E5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ED832B-E1A5-4437-9313-D076A61206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5617"/>
            <a:ext cx="9144000" cy="3311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96081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5"/>
          <p:cNvSpPr>
            <a:spLocks noGrp="1"/>
          </p:cNvSpPr>
          <p:nvPr>
            <p:ph type="ctrTitle"/>
          </p:nvPr>
        </p:nvSpPr>
        <p:spPr>
          <a:xfrm>
            <a:off x="827584" y="3068960"/>
            <a:ext cx="7772400" cy="838200"/>
          </a:xfrm>
        </p:spPr>
        <p:txBody>
          <a:bodyPr/>
          <a:lstStyle/>
          <a:p>
            <a:r>
              <a:rPr lang="en-US" dirty="0"/>
              <a:t>Activity 5:</a:t>
            </a:r>
            <a:br>
              <a:rPr lang="en-US" dirty="0"/>
            </a:br>
            <a:r>
              <a:rPr lang="en-US" altLang="zh-CN" dirty="0"/>
              <a:t>Workflows &amp; </a:t>
            </a:r>
            <a:r>
              <a:rPr lang="en-US" dirty="0"/>
              <a:t>fork-join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7384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012175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9512" y="908720"/>
            <a:ext cx="8507288" cy="5059363"/>
          </a:xfrm>
        </p:spPr>
        <p:txBody>
          <a:bodyPr/>
          <a:lstStyle/>
          <a:p>
            <a:r>
              <a:rPr lang="en-GB" dirty="0"/>
              <a:t>A job can change its class during the simulation</a:t>
            </a:r>
          </a:p>
          <a:p>
            <a:pPr lvl="1"/>
            <a:r>
              <a:rPr lang="en-GB" dirty="0"/>
              <a:t>Workflows, re-entrant lines, track path-wise perf., …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-108520" y="0"/>
            <a:ext cx="8915400" cy="762000"/>
          </a:xfrm>
        </p:spPr>
        <p:txBody>
          <a:bodyPr/>
          <a:lstStyle/>
          <a:p>
            <a:r>
              <a:rPr lang="en-GB" dirty="0"/>
              <a:t>Class-switching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C7FEBF-A170-470C-A369-F0D066FB58E5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7362" y="1916832"/>
            <a:ext cx="5476875" cy="18383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3350" y="3717032"/>
            <a:ext cx="9410700" cy="28479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E1AAB61-A83B-42D6-A6E7-A90F79E83E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0838" y="117362"/>
            <a:ext cx="5133975" cy="533400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0ADD8F4C-22BE-4F44-A06B-481D688F7DA7}"/>
              </a:ext>
            </a:extLst>
          </p:cNvPr>
          <p:cNvSpPr/>
          <p:nvPr/>
        </p:nvSpPr>
        <p:spPr>
          <a:xfrm>
            <a:off x="6058192" y="354398"/>
            <a:ext cx="360040" cy="2873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BD86AC-21B1-46CF-8459-A0632018AC0B}"/>
              </a:ext>
            </a:extLst>
          </p:cNvPr>
          <p:cNvSpPr txBox="1"/>
          <p:nvPr/>
        </p:nvSpPr>
        <p:spPr>
          <a:xfrm>
            <a:off x="3059832" y="3140968"/>
            <a:ext cx="2698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Example: re-entrant line</a:t>
            </a:r>
          </a:p>
        </p:txBody>
      </p:sp>
    </p:spTree>
    <p:extLst>
      <p:ext uri="{BB962C8B-B14F-4D97-AF65-F5344CB8AC3E}">
        <p14:creationId xmlns:p14="http://schemas.microsoft.com/office/powerpoint/2010/main" val="1476959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7549081-6A71-4DF5-83F3-DC840E2616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2668812"/>
            <a:ext cx="6552728" cy="4243956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004F522-394B-4F4D-B347-72576C028A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432" y="692696"/>
            <a:ext cx="8836968" cy="5059363"/>
          </a:xfrm>
        </p:spPr>
        <p:txBody>
          <a:bodyPr/>
          <a:lstStyle/>
          <a:p>
            <a:r>
              <a:rPr lang="en-GB" dirty="0"/>
              <a:t>Jobs split into </a:t>
            </a:r>
            <a:r>
              <a:rPr lang="en-GB" i="1" dirty="0"/>
              <a:t>tasks</a:t>
            </a:r>
            <a:r>
              <a:rPr lang="en-GB" dirty="0"/>
              <a:t> carrying </a:t>
            </a:r>
            <a:r>
              <a:rPr lang="en-GB" i="1" dirty="0"/>
              <a:t>id</a:t>
            </a:r>
            <a:r>
              <a:rPr lang="en-GB" dirty="0"/>
              <a:t> of the parent job</a:t>
            </a:r>
          </a:p>
          <a:p>
            <a:r>
              <a:rPr lang="en-GB" dirty="0"/>
              <a:t>Support for:</a:t>
            </a:r>
          </a:p>
          <a:p>
            <a:pPr lvl="1"/>
            <a:r>
              <a:rPr lang="en-GB" dirty="0"/>
              <a:t>nested fork-joins</a:t>
            </a:r>
          </a:p>
          <a:p>
            <a:pPr lvl="1"/>
            <a:r>
              <a:rPr lang="en-GB" dirty="0"/>
              <a:t>multiple join points</a:t>
            </a:r>
          </a:p>
          <a:p>
            <a:pPr marL="457200" lvl="1" indent="0">
              <a:buNone/>
            </a:pP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CDF0D41-FE8B-469C-A3D3-85983886C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Fork-Join elements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4392F4-86FC-4029-9E73-1B3BBE0B8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C7FEBF-A170-470C-A369-F0D066FB58E5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  <p:sp>
        <p:nvSpPr>
          <p:cNvPr id="8" name="Text Box 18">
            <a:extLst>
              <a:ext uri="{FF2B5EF4-FFF2-40B4-BE49-F238E27FC236}">
                <a16:creationId xmlns:a16="http://schemas.microsoft.com/office/drawing/2014/main" id="{7E92B8AC-6B1A-4725-83C3-CA41C27184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8857" y="4392488"/>
            <a:ext cx="371157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ctr" eaLnBrk="1" hangingPunct="1"/>
            <a:r>
              <a:rPr lang="it-IT" altLang="en-US" sz="1600" dirty="0">
                <a:solidFill>
                  <a:srgbClr val="800000"/>
                </a:solidFill>
                <a:latin typeface="+mj-lt"/>
              </a:rPr>
              <a:t>JMT can compute </a:t>
            </a:r>
          </a:p>
          <a:p>
            <a:pPr algn="ctr" eaLnBrk="1" hangingPunct="1"/>
            <a:r>
              <a:rPr lang="it-IT" altLang="en-US" sz="1600" dirty="0">
                <a:solidFill>
                  <a:srgbClr val="800000"/>
                </a:solidFill>
                <a:latin typeface="+mj-lt"/>
              </a:rPr>
              <a:t>Response time at Sink 2 only</a:t>
            </a:r>
          </a:p>
        </p:txBody>
      </p:sp>
      <p:sp>
        <p:nvSpPr>
          <p:cNvPr id="9" name="Freeform 17" descr="Griglia tratteggiata">
            <a:extLst>
              <a:ext uri="{FF2B5EF4-FFF2-40B4-BE49-F238E27FC236}">
                <a16:creationId xmlns:a16="http://schemas.microsoft.com/office/drawing/2014/main" id="{CC3569CE-43BE-4CAD-9EDC-64DCF485244D}"/>
              </a:ext>
            </a:extLst>
          </p:cNvPr>
          <p:cNvSpPr>
            <a:spLocks/>
          </p:cNvSpPr>
          <p:nvPr/>
        </p:nvSpPr>
        <p:spPr bwMode="auto">
          <a:xfrm rot="8101668" flipH="1">
            <a:off x="6960716" y="4846194"/>
            <a:ext cx="104592" cy="596900"/>
          </a:xfrm>
          <a:custGeom>
            <a:avLst/>
            <a:gdLst>
              <a:gd name="T0" fmla="*/ 0 w 1200"/>
              <a:gd name="T1" fmla="*/ 376 h 376"/>
              <a:gd name="T2" fmla="*/ 984 w 1200"/>
              <a:gd name="T3" fmla="*/ 240 h 376"/>
              <a:gd name="T4" fmla="*/ 1200 w 1200"/>
              <a:gd name="T5" fmla="*/ 0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00" h="376">
                <a:moveTo>
                  <a:pt x="0" y="376"/>
                </a:moveTo>
                <a:cubicBezTo>
                  <a:pt x="392" y="339"/>
                  <a:pt x="784" y="303"/>
                  <a:pt x="984" y="240"/>
                </a:cubicBezTo>
                <a:cubicBezTo>
                  <a:pt x="1184" y="177"/>
                  <a:pt x="1192" y="88"/>
                  <a:pt x="1200" y="0"/>
                </a:cubicBezTo>
              </a:path>
            </a:pathLst>
          </a:custGeom>
          <a:noFill/>
          <a:ln w="19050" cap="flat" cmpd="sng">
            <a:solidFill>
              <a:srgbClr val="800000"/>
            </a:solidFill>
            <a:prstDash val="sysDot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latinLnBrk="0">
              <a:defRPr/>
            </a:pPr>
            <a:endParaRPr kumimoji="0" lang="en-GB" sz="2800" b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17E3956F-428F-4AFB-BC62-AEED3FDA0150}"/>
              </a:ext>
            </a:extLst>
          </p:cNvPr>
          <p:cNvSpPr txBox="1">
            <a:spLocks/>
          </p:cNvSpPr>
          <p:nvPr/>
        </p:nvSpPr>
        <p:spPr bwMode="auto">
          <a:xfrm>
            <a:off x="3563888" y="1196752"/>
            <a:ext cx="8382000" cy="505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SzPct val="60000"/>
              <a:buFontTx/>
              <a:buBlip>
                <a:blip r:embed="rId3"/>
              </a:buBlip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SzPct val="60000"/>
              <a:buFontTx/>
              <a:buBlip>
                <a:blip r:embed="rId4"/>
              </a:buBlip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dirty="0"/>
          </a:p>
          <a:p>
            <a:pPr lvl="1"/>
            <a:r>
              <a:rPr lang="en-GB" dirty="0"/>
              <a:t>finite capacity between fork-join</a:t>
            </a:r>
          </a:p>
          <a:p>
            <a:pPr lvl="1"/>
            <a:r>
              <a:rPr lang="en-GB" dirty="0"/>
              <a:t>advanced policies (e.g., quorum)</a:t>
            </a:r>
          </a:p>
          <a:p>
            <a:pPr marL="457200" lvl="1" indent="0">
              <a:buFontTx/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590464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5059363"/>
          </a:xfrm>
        </p:spPr>
        <p:txBody>
          <a:bodyPr/>
          <a:lstStyle/>
          <a:p>
            <a:r>
              <a:rPr lang="en-GB" dirty="0"/>
              <a:t>Branch prob.: randomize no. tasks and output links</a:t>
            </a:r>
          </a:p>
          <a:p>
            <a:r>
              <a:rPr lang="en-GB" dirty="0"/>
              <a:t>Random subset: choose n-out-of-k output links</a:t>
            </a:r>
          </a:p>
          <a:p>
            <a:r>
              <a:rPr lang="en-GB" dirty="0"/>
              <a:t>Class Switch: assign new class to forked tasks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Advanced fork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C7FEBF-A170-470C-A369-F0D066FB58E5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856" y="2558573"/>
            <a:ext cx="8255600" cy="4212868"/>
          </a:xfrm>
          <a:prstGeom prst="rect">
            <a:avLst/>
          </a:prstGeom>
        </p:spPr>
      </p:pic>
      <p:sp>
        <p:nvSpPr>
          <p:cNvPr id="7" name="Oval 14">
            <a:extLst>
              <a:ext uri="{FF2B5EF4-FFF2-40B4-BE49-F238E27FC236}">
                <a16:creationId xmlns:a16="http://schemas.microsoft.com/office/drawing/2014/main" id="{55F93E41-8062-40D1-BAFA-3BC19C27D47C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397817" y="2639193"/>
            <a:ext cx="787524" cy="936105"/>
          </a:xfrm>
          <a:prstGeom prst="ellipse">
            <a:avLst/>
          </a:prstGeom>
          <a:noFill/>
          <a:ln w="254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/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l" eaLnBrk="1" latinLnBrk="0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kumimoji="0" lang="en-GB" altLang="en-US" sz="2800" b="0">
              <a:solidFill>
                <a:srgbClr val="FFFFFF"/>
              </a:solidFill>
              <a:latin typeface="+mj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584A516-61A9-485C-8215-EE6166722B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521" y="117363"/>
            <a:ext cx="5148000" cy="534857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264AB3FA-2178-415F-87D3-9382414867E3}"/>
              </a:ext>
            </a:extLst>
          </p:cNvPr>
          <p:cNvSpPr/>
          <p:nvPr/>
        </p:nvSpPr>
        <p:spPr>
          <a:xfrm>
            <a:off x="5436096" y="354398"/>
            <a:ext cx="288000" cy="2963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814331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6">
            <a:extLst>
              <a:ext uri="{FF2B5EF4-FFF2-40B4-BE49-F238E27FC236}">
                <a16:creationId xmlns:a16="http://schemas.microsoft.com/office/drawing/2014/main" id="{5A1940F6-0A32-47E1-AEBC-80F78DE74F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49" y="2529615"/>
            <a:ext cx="8253415" cy="4211753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764705"/>
            <a:ext cx="9144000" cy="5112568"/>
          </a:xfrm>
        </p:spPr>
        <p:txBody>
          <a:bodyPr/>
          <a:lstStyle/>
          <a:p>
            <a:r>
              <a:rPr lang="en-GB" dirty="0"/>
              <a:t>Quorum: wait a subset of tasks (of the same job)</a:t>
            </a:r>
          </a:p>
          <a:p>
            <a:r>
              <a:rPr lang="en-GB" dirty="0"/>
              <a:t>Guard: like quorum but requires given class mix</a:t>
            </a:r>
          </a:p>
          <a:p>
            <a:r>
              <a:rPr lang="en-GB" dirty="0"/>
              <a:t>Scaler: join then fork again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Advanced join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077200" y="6492875"/>
            <a:ext cx="1066800" cy="365125"/>
          </a:xfrm>
        </p:spPr>
        <p:txBody>
          <a:bodyPr/>
          <a:lstStyle/>
          <a:p>
            <a:pPr>
              <a:defRPr/>
            </a:pPr>
            <a:fld id="{5BC7FEBF-A170-470C-A369-F0D066FB58E5}" type="slidenum">
              <a:rPr lang="en-US" smtClean="0"/>
              <a:pPr>
                <a:defRPr/>
              </a:pPr>
              <a:t>54</a:t>
            </a:fld>
            <a:endParaRPr lang="en-US" dirty="0"/>
          </a:p>
        </p:txBody>
      </p:sp>
      <p:sp>
        <p:nvSpPr>
          <p:cNvPr id="7" name="Oval 14">
            <a:extLst>
              <a:ext uri="{FF2B5EF4-FFF2-40B4-BE49-F238E27FC236}">
                <a16:creationId xmlns:a16="http://schemas.microsoft.com/office/drawing/2014/main" id="{55F93E41-8062-40D1-BAFA-3BC19C27D47C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2810087" y="2675199"/>
            <a:ext cx="571500" cy="648070"/>
          </a:xfrm>
          <a:prstGeom prst="ellipse">
            <a:avLst/>
          </a:prstGeom>
          <a:noFill/>
          <a:ln w="254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/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l" eaLnBrk="1" latinLnBrk="0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kumimoji="0" lang="en-GB" altLang="en-US" sz="2800" b="0">
              <a:solidFill>
                <a:srgbClr val="FFFFFF"/>
              </a:solidFill>
              <a:latin typeface="+mj-lt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993E86B-48BE-4F84-850A-0F6008DBCF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521" y="117363"/>
            <a:ext cx="5148000" cy="534857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8AAA08C8-0781-4AFD-8913-AF22BC6844A2}"/>
              </a:ext>
            </a:extLst>
          </p:cNvPr>
          <p:cNvSpPr/>
          <p:nvPr/>
        </p:nvSpPr>
        <p:spPr>
          <a:xfrm>
            <a:off x="5652120" y="354398"/>
            <a:ext cx="360040" cy="29782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77E9590-C779-4633-ABEF-7AB1FCE80B48}"/>
              </a:ext>
            </a:extLst>
          </p:cNvPr>
          <p:cNvGrpSpPr/>
          <p:nvPr/>
        </p:nvGrpSpPr>
        <p:grpSpPr>
          <a:xfrm>
            <a:off x="107504" y="2531224"/>
            <a:ext cx="3449960" cy="3927971"/>
            <a:chOff x="395534" y="2532644"/>
            <a:chExt cx="2905051" cy="3762375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C8D8BF5-4AD7-4E78-A5F0-5D98085F69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2135" y="2532644"/>
              <a:ext cx="2838450" cy="3762375"/>
            </a:xfrm>
            <a:prstGeom prst="rect">
              <a:avLst/>
            </a:prstGeom>
          </p:spPr>
        </p:pic>
        <p:sp>
          <p:nvSpPr>
            <p:cNvPr id="16" name="Oval 14">
              <a:extLst>
                <a:ext uri="{FF2B5EF4-FFF2-40B4-BE49-F238E27FC236}">
                  <a16:creationId xmlns:a16="http://schemas.microsoft.com/office/drawing/2014/main" id="{DBE7C531-D400-4BCC-B26C-07E880B7300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469825" y="4367385"/>
              <a:ext cx="787524" cy="936105"/>
            </a:xfrm>
            <a:prstGeom prst="ellipse">
              <a:avLst/>
            </a:prstGeom>
            <a:noFill/>
            <a:ln w="25400" algn="ctr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eaVert"/>
            <a:lstStyle>
              <a:lvl1pPr eaLnBrk="0" hangingPunct="0">
                <a:defRPr kumimoji="1" sz="1200" b="1">
                  <a:solidFill>
                    <a:schemeClr val="tx1"/>
                  </a:solidFill>
                  <a:latin typeface="Verdana" panose="020B0604030504040204" pitchFamily="34" charset="0"/>
                  <a:ea typeface="굴림" panose="020B0600000101010101" pitchFamily="34" charset="-127"/>
                </a:defRPr>
              </a:lvl1pPr>
              <a:lvl2pPr marL="742950" indent="-285750" eaLnBrk="0" hangingPunct="0">
                <a:defRPr kumimoji="1" sz="1200" b="1">
                  <a:solidFill>
                    <a:schemeClr val="tx1"/>
                  </a:solidFill>
                  <a:latin typeface="Verdana" panose="020B0604030504040204" pitchFamily="34" charset="0"/>
                  <a:ea typeface="굴림" panose="020B0600000101010101" pitchFamily="34" charset="-127"/>
                </a:defRPr>
              </a:lvl2pPr>
              <a:lvl3pPr marL="1143000" indent="-228600" eaLnBrk="0" hangingPunct="0">
                <a:defRPr kumimoji="1" sz="1200" b="1">
                  <a:solidFill>
                    <a:schemeClr val="tx1"/>
                  </a:solidFill>
                  <a:latin typeface="Verdana" panose="020B0604030504040204" pitchFamily="34" charset="0"/>
                  <a:ea typeface="굴림" panose="020B0600000101010101" pitchFamily="34" charset="-127"/>
                </a:defRPr>
              </a:lvl3pPr>
              <a:lvl4pPr marL="1600200" indent="-228600" eaLnBrk="0" hangingPunct="0">
                <a:defRPr kumimoji="1" sz="1200" b="1">
                  <a:solidFill>
                    <a:schemeClr val="tx1"/>
                  </a:solidFill>
                  <a:latin typeface="Verdana" panose="020B0604030504040204" pitchFamily="34" charset="0"/>
                  <a:ea typeface="굴림" panose="020B0600000101010101" pitchFamily="34" charset="-127"/>
                </a:defRPr>
              </a:lvl4pPr>
              <a:lvl5pPr marL="2057400" indent="-228600" eaLnBrk="0" hangingPunct="0">
                <a:defRPr kumimoji="1" sz="1200" b="1">
                  <a:solidFill>
                    <a:schemeClr val="tx1"/>
                  </a:solidFill>
                  <a:latin typeface="Verdana" panose="020B0604030504040204" pitchFamily="34" charset="0"/>
                  <a:ea typeface="굴림" panose="020B0600000101010101" pitchFamily="34" charset="-127"/>
                </a:defRPr>
              </a:lvl5pPr>
              <a:lvl6pPr marL="2514600" indent="-228600" algn="r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Verdana" panose="020B0604030504040204" pitchFamily="34" charset="0"/>
                  <a:ea typeface="굴림" panose="020B0600000101010101" pitchFamily="34" charset="-127"/>
                </a:defRPr>
              </a:lvl6pPr>
              <a:lvl7pPr marL="2971800" indent="-228600" algn="r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Verdana" panose="020B0604030504040204" pitchFamily="34" charset="0"/>
                  <a:ea typeface="굴림" panose="020B0600000101010101" pitchFamily="34" charset="-127"/>
                </a:defRPr>
              </a:lvl7pPr>
              <a:lvl8pPr marL="3429000" indent="-228600" algn="r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Verdana" panose="020B0604030504040204" pitchFamily="34" charset="0"/>
                  <a:ea typeface="굴림" panose="020B0600000101010101" pitchFamily="34" charset="-127"/>
                </a:defRPr>
              </a:lvl8pPr>
              <a:lvl9pPr marL="3886200" indent="-228600" algn="r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Verdana" panose="020B0604030504040204" pitchFamily="34" charset="0"/>
                  <a:ea typeface="굴림" panose="020B0600000101010101" pitchFamily="34" charset="-127"/>
                </a:defRPr>
              </a:lvl9pPr>
            </a:lstStyle>
            <a:p>
              <a:pPr algn="l" eaLnBrk="1" latinLnBrk="0" hangingPunct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kumimoji="0" lang="en-GB" altLang="en-US" sz="2800" b="0">
                <a:solidFill>
                  <a:srgbClr val="FFFFFF"/>
                </a:solidFill>
                <a:latin typeface="+mj-lt"/>
              </a:endParaRPr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0A89AA3E-2DE3-43BF-85B0-FE2CE8F964F8}"/>
              </a:ext>
            </a:extLst>
          </p:cNvPr>
          <p:cNvSpPr/>
          <p:nvPr/>
        </p:nvSpPr>
        <p:spPr>
          <a:xfrm>
            <a:off x="6588224" y="332656"/>
            <a:ext cx="360040" cy="29782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709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770005"/>
            <a:ext cx="9144000" cy="5251283"/>
          </a:xfrm>
        </p:spPr>
        <p:txBody>
          <a:bodyPr/>
          <a:lstStyle/>
          <a:p>
            <a:r>
              <a:rPr lang="en-GB" dirty="0"/>
              <a:t>Block first N tasks forked from the same job</a:t>
            </a:r>
          </a:p>
          <a:p>
            <a:r>
              <a:rPr lang="en-GB" dirty="0"/>
              <a:t>Upon arrival of the Nth, unblock and let the other pass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Semaphore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C7FEBF-A170-470C-A369-F0D066FB58E5}" type="slidenum">
              <a:rPr lang="en-US" smtClean="0"/>
              <a:pPr>
                <a:defRPr/>
              </a:pPr>
              <a:t>55</a:t>
            </a:fld>
            <a:endParaRPr 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492896"/>
            <a:ext cx="8253415" cy="4211753"/>
          </a:xfrm>
          <a:prstGeom prst="rect">
            <a:avLst/>
          </a:prstGeom>
        </p:spPr>
      </p:pic>
      <p:sp>
        <p:nvSpPr>
          <p:cNvPr id="7" name="Oval 14">
            <a:extLst>
              <a:ext uri="{FF2B5EF4-FFF2-40B4-BE49-F238E27FC236}">
                <a16:creationId xmlns:a16="http://schemas.microsoft.com/office/drawing/2014/main" id="{A3C89714-0658-4771-B933-539C09A899FC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613843" y="4443694"/>
            <a:ext cx="787524" cy="936105"/>
          </a:xfrm>
          <a:prstGeom prst="ellipse">
            <a:avLst/>
          </a:prstGeom>
          <a:noFill/>
          <a:ln w="254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/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l" eaLnBrk="1" latinLnBrk="0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kumimoji="0" lang="en-GB" altLang="en-US" sz="2800" b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8" name="Oval 14">
            <a:extLst>
              <a:ext uri="{FF2B5EF4-FFF2-40B4-BE49-F238E27FC236}">
                <a16:creationId xmlns:a16="http://schemas.microsoft.com/office/drawing/2014/main" id="{6A02C923-5D62-439F-B4EB-8C3E7D266711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7018294" y="4164485"/>
            <a:ext cx="859534" cy="2151719"/>
          </a:xfrm>
          <a:prstGeom prst="ellipse">
            <a:avLst/>
          </a:prstGeom>
          <a:noFill/>
          <a:ln w="254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/>
          <a:lstStyle>
            <a:lvl1pPr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5pPr>
            <a:lvl6pPr marL="25146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6pPr>
            <a:lvl7pPr marL="29718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7pPr>
            <a:lvl8pPr marL="34290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8pPr>
            <a:lvl9pPr marL="3886200" indent="-228600" algn="r" eaLnBrk="0" fontAlgn="base" latinLnBrk="1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34" charset="-127"/>
              </a:defRPr>
            </a:lvl9pPr>
          </a:lstStyle>
          <a:p>
            <a:pPr algn="l" eaLnBrk="1" latinLnBrk="0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kumimoji="0" lang="en-GB" altLang="en-US" sz="2800" b="0">
              <a:solidFill>
                <a:srgbClr val="FFFFFF"/>
              </a:solidFill>
              <a:latin typeface="+mj-l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47BC1A1-4F9D-441C-A3B3-26673967E6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3928" y="122929"/>
            <a:ext cx="5148000" cy="527833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84ECEAA7-1D59-4A00-94F3-D2D1A586AB6F}"/>
              </a:ext>
            </a:extLst>
          </p:cNvPr>
          <p:cNvSpPr/>
          <p:nvPr/>
        </p:nvSpPr>
        <p:spPr>
          <a:xfrm>
            <a:off x="6372201" y="354397"/>
            <a:ext cx="360039" cy="36240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222696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177949"/>
            <a:ext cx="8382000" cy="5059363"/>
          </a:xfrm>
        </p:spPr>
        <p:txBody>
          <a:bodyPr/>
          <a:lstStyle/>
          <a:p>
            <a:r>
              <a:rPr lang="en-GB" dirty="0"/>
              <a:t>YARN </a:t>
            </a:r>
            <a:r>
              <a:rPr lang="en-US" altLang="zh-CN" dirty="0"/>
              <a:t>―</a:t>
            </a:r>
            <a:r>
              <a:rPr lang="en-GB" dirty="0"/>
              <a:t> Yet Another Resource Negotiator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Case Study: YARN Capacity Scheduler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C7FEBF-A170-470C-A369-F0D066FB58E5}" type="slidenum">
              <a:rPr lang="en-US" smtClean="0"/>
              <a:pPr>
                <a:defRPr/>
              </a:pPr>
              <a:t>56</a:t>
            </a:fld>
            <a:endParaRPr 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211" y="2708920"/>
            <a:ext cx="7355205" cy="3077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79579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CN" dirty="0"/>
              <a:t>Case Study: YARN Capacity Scheduler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C7FEBF-A170-470C-A369-F0D066FB58E5}" type="slidenum">
              <a:rPr lang="en-US" smtClean="0"/>
              <a:pPr>
                <a:defRPr/>
              </a:pPr>
              <a:t>57</a:t>
            </a:fld>
            <a:endParaRPr 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4" y="2996952"/>
            <a:ext cx="8928131" cy="3672408"/>
          </a:xfrm>
          <a:prstGeom prst="rect">
            <a:avLst/>
          </a:prstGeom>
        </p:spPr>
      </p:pic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304800" y="908720"/>
            <a:ext cx="8382000" cy="5059363"/>
          </a:xfrm>
        </p:spPr>
        <p:txBody>
          <a:bodyPr/>
          <a:lstStyle/>
          <a:p>
            <a:r>
              <a:rPr lang="en-GB" dirty="0"/>
              <a:t>Detailed model using QPN</a:t>
            </a:r>
          </a:p>
          <a:p>
            <a:pPr lvl="1"/>
            <a:r>
              <a:rPr lang="en-GB" altLang="zh-CN" dirty="0"/>
              <a:t>Nested FCRs (</a:t>
            </a:r>
            <a:r>
              <a:rPr lang="en-GB" altLang="zh-CN" dirty="0" err="1"/>
              <a:t>JobQueue</a:t>
            </a:r>
            <a:r>
              <a:rPr lang="en-GB" altLang="zh-CN" dirty="0"/>
              <a:t>, </a:t>
            </a:r>
            <a:r>
              <a:rPr lang="en-GB" altLang="zh-CN" dirty="0" err="1"/>
              <a:t>MapQueue</a:t>
            </a:r>
            <a:r>
              <a:rPr lang="en-GB" altLang="zh-CN" dirty="0"/>
              <a:t>, </a:t>
            </a:r>
            <a:r>
              <a:rPr lang="en-GB" altLang="zh-CN" dirty="0" err="1"/>
              <a:t>RedQueue</a:t>
            </a:r>
            <a:r>
              <a:rPr lang="en-GB" altLang="zh-CN" dirty="0"/>
              <a:t>)</a:t>
            </a:r>
          </a:p>
          <a:p>
            <a:pPr lvl="1"/>
            <a:r>
              <a:rPr lang="en-GB" altLang="zh-CN" dirty="0"/>
              <a:t>14.13% error in trace-driven simulation [D. </a:t>
            </a:r>
            <a:r>
              <a:rPr lang="en-GB" altLang="zh-CN" dirty="0" err="1"/>
              <a:t>Ardagna</a:t>
            </a:r>
            <a:r>
              <a:rPr lang="en-GB" altLang="zh-CN" dirty="0"/>
              <a:t> </a:t>
            </a:r>
            <a:r>
              <a:rPr lang="en-GB" altLang="zh-CN" i="1" dirty="0"/>
              <a:t>et al.</a:t>
            </a:r>
            <a:r>
              <a:rPr lang="en-GB" altLang="zh-CN" dirty="0"/>
              <a:t>, ICA3PP’16]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004609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908720"/>
            <a:ext cx="8382000" cy="5059363"/>
          </a:xfrm>
        </p:spPr>
        <p:txBody>
          <a:bodyPr/>
          <a:lstStyle/>
          <a:p>
            <a:r>
              <a:rPr lang="en-GB" dirty="0"/>
              <a:t>Simplified model using QN</a:t>
            </a:r>
          </a:p>
          <a:p>
            <a:pPr lvl="1"/>
            <a:r>
              <a:rPr lang="en-GB" dirty="0"/>
              <a:t>Class switching between Map tasks and Reduce tasks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Case Study: YARN Capacity Scheduler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C7FEBF-A170-470C-A369-F0D066FB58E5}" type="slidenum">
              <a:rPr lang="en-US" smtClean="0"/>
              <a:pPr>
                <a:defRPr/>
              </a:pPr>
              <a:t>58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995AD92-6382-4B8B-9713-0E072C8D97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37" y="2996952"/>
            <a:ext cx="8467725" cy="291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9298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5"/>
          <p:cNvSpPr>
            <a:spLocks noGrp="1"/>
          </p:cNvSpPr>
          <p:nvPr>
            <p:ph type="ctrTitle"/>
          </p:nvPr>
        </p:nvSpPr>
        <p:spPr>
          <a:xfrm>
            <a:off x="832048" y="3022848"/>
            <a:ext cx="7772400" cy="838200"/>
          </a:xfrm>
        </p:spPr>
        <p:txBody>
          <a:bodyPr/>
          <a:lstStyle/>
          <a:p>
            <a:r>
              <a:rPr lang="en-US" dirty="0"/>
              <a:t>Conclusion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7384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2520173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836712"/>
            <a:ext cx="8382000" cy="5059363"/>
          </a:xfrm>
        </p:spPr>
        <p:txBody>
          <a:bodyPr/>
          <a:lstStyle/>
          <a:p>
            <a:r>
              <a:rPr lang="en-GB" dirty="0"/>
              <a:t>Customer impatience</a:t>
            </a:r>
          </a:p>
          <a:p>
            <a:r>
              <a:rPr lang="en-GB" dirty="0"/>
              <a:t>Ability to parallelize JMT on multiple cores</a:t>
            </a:r>
          </a:p>
          <a:p>
            <a:pPr lvl="1"/>
            <a:r>
              <a:rPr lang="en-GB" dirty="0"/>
              <a:t>Collect samples or run what-ifs in parallel</a:t>
            </a:r>
          </a:p>
          <a:p>
            <a:pPr lvl="1"/>
            <a:r>
              <a:rPr lang="en-GB" dirty="0"/>
              <a:t>Internal simulation remains single-threaded</a:t>
            </a:r>
          </a:p>
          <a:p>
            <a:r>
              <a:rPr lang="en-GB" dirty="0"/>
              <a:t>New load-balancing policies</a:t>
            </a:r>
          </a:p>
          <a:p>
            <a:pPr lvl="1"/>
            <a:r>
              <a:rPr lang="en-GB" dirty="0"/>
              <a:t>Power of k choices</a:t>
            </a:r>
          </a:p>
          <a:p>
            <a:pPr lvl="1"/>
            <a:r>
              <a:rPr lang="en-GB" dirty="0"/>
              <a:t>SITA</a:t>
            </a:r>
          </a:p>
          <a:p>
            <a:pPr lvl="1"/>
            <a:r>
              <a:rPr lang="en-GB" dirty="0"/>
              <a:t>…</a:t>
            </a:r>
          </a:p>
          <a:p>
            <a:r>
              <a:rPr lang="en-GB" dirty="0" err="1"/>
              <a:t>TreeMVA</a:t>
            </a:r>
            <a:r>
              <a:rPr lang="en-GB" dirty="0"/>
              <a:t> in JMVA for sparse networks</a:t>
            </a:r>
          </a:p>
          <a:p>
            <a:pPr lvl="1"/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Coming Soon (&gt;= version 1.0.3)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C7FEBF-A170-470C-A369-F0D066FB58E5}" type="slidenum">
              <a:rPr lang="en-US" smtClean="0"/>
              <a:pPr>
                <a:defRPr/>
              </a:pPr>
              <a:t>60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43B8A5-00A4-4D57-B6F5-051C1AD34E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6021288"/>
            <a:ext cx="2391346" cy="62852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F4953A2-2592-4857-95CE-FB05E1E9BA0E}"/>
              </a:ext>
            </a:extLst>
          </p:cNvPr>
          <p:cNvSpPr txBox="1"/>
          <p:nvPr/>
        </p:nvSpPr>
        <p:spPr>
          <a:xfrm>
            <a:off x="-36512" y="6608385"/>
            <a:ext cx="96398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Tutorial supported by the European Union’s Horizon 2020 research and innovation programme under grant agreement No. 644869.</a:t>
            </a:r>
          </a:p>
        </p:txBody>
      </p:sp>
    </p:spTree>
    <p:extLst>
      <p:ext uri="{BB962C8B-B14F-4D97-AF65-F5344CB8AC3E}">
        <p14:creationId xmlns:p14="http://schemas.microsoft.com/office/powerpoint/2010/main" val="3516961325"/>
      </p:ext>
    </p:extLst>
  </p:cSld>
  <p:clrMapOvr>
    <a:masterClrMapping/>
  </p:clrMapOvr>
</p:sld>
</file>

<file path=ppt/theme/theme1.xml><?xml version="1.0" encoding="utf-8"?>
<a:theme xmlns:a="http://schemas.openxmlformats.org/drawingml/2006/main" name="Beam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Beamer</Template>
  <TotalTime>5090</TotalTime>
  <Words>1389</Words>
  <Application>Microsoft Office PowerPoint</Application>
  <PresentationFormat>On-screen Show (4:3)</PresentationFormat>
  <Paragraphs>404</Paragraphs>
  <Slides>60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71" baseType="lpstr">
      <vt:lpstr>굴림</vt:lpstr>
      <vt:lpstr>宋体</vt:lpstr>
      <vt:lpstr>Arial</vt:lpstr>
      <vt:lpstr>Arial Unicode MS</vt:lpstr>
      <vt:lpstr>Calibri</vt:lpstr>
      <vt:lpstr>Garamond</vt:lpstr>
      <vt:lpstr>Times New Roman</vt:lpstr>
      <vt:lpstr>Verdana</vt:lpstr>
      <vt:lpstr>Wingdings</vt:lpstr>
      <vt:lpstr>Beamer</vt:lpstr>
      <vt:lpstr>Acrobat Document</vt:lpstr>
      <vt:lpstr>Performance Evaluation with  Java Modelling Tools</vt:lpstr>
      <vt:lpstr>Outline</vt:lpstr>
      <vt:lpstr>Introduction</vt:lpstr>
      <vt:lpstr>Java Modelling Tools</vt:lpstr>
      <vt:lpstr>Supported models</vt:lpstr>
      <vt:lpstr>Who uses JMT?</vt:lpstr>
      <vt:lpstr>JMT Start Screen</vt:lpstr>
      <vt:lpstr>JSIMgraph: QN &amp; PN simulation</vt:lpstr>
      <vt:lpstr>Templates</vt:lpstr>
      <vt:lpstr>JSIMwiz: wizard-based user interface</vt:lpstr>
      <vt:lpstr>JSIMengine: discrete-event simulator</vt:lpstr>
      <vt:lpstr>JSIMengine: JMT architecture </vt:lpstr>
      <vt:lpstr>JMVA: analytical solver</vt:lpstr>
      <vt:lpstr>JMVA: model parameterization</vt:lpstr>
      <vt:lpstr>JMVA: solutions </vt:lpstr>
      <vt:lpstr>JABA: bottleneck identification</vt:lpstr>
      <vt:lpstr>JABA: bottleneck identification</vt:lpstr>
      <vt:lpstr>JMCH: Markov chain animation</vt:lpstr>
      <vt:lpstr>PowerPoint Presentation</vt:lpstr>
      <vt:lpstr>JWAT: workload characterization</vt:lpstr>
      <vt:lpstr>Activity 1: getting started</vt:lpstr>
      <vt:lpstr>Hands-on activity: M/M/1 </vt:lpstr>
      <vt:lpstr>Class definition</vt:lpstr>
      <vt:lpstr>Arrival distribution</vt:lpstr>
      <vt:lpstr>Queue section</vt:lpstr>
      <vt:lpstr>Service section</vt:lpstr>
      <vt:lpstr>Service time distribution </vt:lpstr>
      <vt:lpstr>Perf. Indices</vt:lpstr>
      <vt:lpstr>Sim. Results</vt:lpstr>
      <vt:lpstr>Statistical analysis</vt:lpstr>
      <vt:lpstr>PowerPoint Presentation</vt:lpstr>
      <vt:lpstr>Detailed statistical results</vt:lpstr>
      <vt:lpstr>Loggers</vt:lpstr>
      <vt:lpstr>Activity 2: Load balancing</vt:lpstr>
      <vt:lpstr>Routing section or ….</vt:lpstr>
      <vt:lpstr>… router node</vt:lpstr>
      <vt:lpstr>Hands-on activity: load balancing</vt:lpstr>
      <vt:lpstr>Blocking after service</vt:lpstr>
      <vt:lpstr>Activity 3: Parameter sweeping</vt:lpstr>
      <vt:lpstr>Hands-on activity: bottleneck switch</vt:lpstr>
      <vt:lpstr>What-If analysis</vt:lpstr>
      <vt:lpstr>JMVA: What-If</vt:lpstr>
      <vt:lpstr>Activity 4: Capacity constraints</vt:lpstr>
      <vt:lpstr>FCR definition</vt:lpstr>
      <vt:lpstr>FCR parameters</vt:lpstr>
      <vt:lpstr>FCR groups and indices</vt:lpstr>
      <vt:lpstr>Support for PN elements</vt:lpstr>
      <vt:lpstr>PN sections &amp; modes</vt:lpstr>
      <vt:lpstr>Hand-on activity: FCRs vs QPNs </vt:lpstr>
      <vt:lpstr>Activity 5: Workflows &amp; fork-join</vt:lpstr>
      <vt:lpstr>Class-switching</vt:lpstr>
      <vt:lpstr>Fork-Join elements</vt:lpstr>
      <vt:lpstr>Advanced fork</vt:lpstr>
      <vt:lpstr>Advanced join</vt:lpstr>
      <vt:lpstr>Semaphore</vt:lpstr>
      <vt:lpstr>Case Study: YARN Capacity Scheduler</vt:lpstr>
      <vt:lpstr>Case Study: YARN Capacity Scheduler</vt:lpstr>
      <vt:lpstr>Case Study: YARN Capacity Scheduler</vt:lpstr>
      <vt:lpstr>Conclusion</vt:lpstr>
      <vt:lpstr>Coming Soon (&gt;= version 1.0.3)</vt:lpstr>
    </vt:vector>
  </TitlesOfParts>
  <Company>Imperial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C436 Performance Analysis</dc:title>
  <dc:creator>hp</dc:creator>
  <cp:lastModifiedBy>Casale, Giuliano</cp:lastModifiedBy>
  <cp:revision>581</cp:revision>
  <dcterms:created xsi:type="dcterms:W3CDTF">2014-12-23T11:44:54Z</dcterms:created>
  <dcterms:modified xsi:type="dcterms:W3CDTF">2017-11-14T05:00:12Z</dcterms:modified>
</cp:coreProperties>
</file>